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3"/>
  </p:notesMasterIdLst>
  <p:sldIdLst>
    <p:sldId id="256" r:id="rId2"/>
    <p:sldId id="257" r:id="rId3"/>
    <p:sldId id="258" r:id="rId4"/>
    <p:sldId id="260" r:id="rId5"/>
    <p:sldId id="262" r:id="rId6"/>
    <p:sldId id="271" r:id="rId7"/>
    <p:sldId id="275" r:id="rId8"/>
    <p:sldId id="277" r:id="rId9"/>
    <p:sldId id="279" r:id="rId10"/>
    <p:sldId id="280" r:id="rId11"/>
    <p:sldId id="281" r:id="rId12"/>
    <p:sldId id="282" r:id="rId13"/>
    <p:sldId id="278" r:id="rId14"/>
    <p:sldId id="283" r:id="rId15"/>
    <p:sldId id="284" r:id="rId16"/>
    <p:sldId id="285" r:id="rId17"/>
    <p:sldId id="263" r:id="rId18"/>
    <p:sldId id="272" r:id="rId19"/>
    <p:sldId id="273" r:id="rId20"/>
    <p:sldId id="274" r:id="rId21"/>
    <p:sldId id="270" r:id="rId22"/>
  </p:sldIdLst>
  <p:sldSz cx="9144000" cy="5143500" type="screen16x9"/>
  <p:notesSz cx="6858000" cy="9144000"/>
  <p:embeddedFontLst>
    <p:embeddedFont>
      <p:font typeface="Arial Black" panose="020B0A04020102020204" pitchFamily="34" charset="0"/>
      <p:bold r:id="rId24"/>
    </p:embeddedFont>
    <p:embeddedFont>
      <p:font typeface="Open Sans" panose="020B0606030504020204" pitchFamily="34" charset="0"/>
      <p:regular r:id="rId25"/>
      <p:bold r:id="rId26"/>
      <p:italic r:id="rId27"/>
      <p:boldItalic r:id="rId28"/>
    </p:embeddedFont>
    <p:embeddedFont>
      <p:font typeface="Raleway"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43" autoAdjust="0"/>
    <p:restoredTop sz="94660"/>
  </p:normalViewPr>
  <p:slideViewPr>
    <p:cSldViewPr snapToGrid="0">
      <p:cViewPr varScale="1">
        <p:scale>
          <a:sx n="114" d="100"/>
          <a:sy n="114" d="100"/>
        </p:scale>
        <p:origin x="379"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9380bf88e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109380bf88e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9380bf88e_1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0" name="Google Shape;100;g109380bf88e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9380bf88e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9" name="Google Shape;109;g109380bf88e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9380bf88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09380bf88e_1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9380bf88e_1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9" name="Google Shape;189;g109380bf88e_1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9380bf88e_1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9" name="Google Shape;189;g109380bf88e_1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543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9380bf88e_1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03" name="Google Shape;203;g109380bf88e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093bba0f5c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093bba0f5c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81"/>
        <p:cNvGrpSpPr/>
        <p:nvPr/>
      </p:nvGrpSpPr>
      <p:grpSpPr>
        <a:xfrm>
          <a:off x="0" y="0"/>
          <a:ext cx="0" cy="0"/>
          <a:chOff x="0" y="0"/>
          <a:chExt cx="0" cy="0"/>
        </a:xfrm>
      </p:grpSpPr>
      <p:pic>
        <p:nvPicPr>
          <p:cNvPr id="82" name="Google Shape;82;p13" descr="buildings4.jpg"/>
          <p:cNvPicPr preferRelativeResize="0"/>
          <p:nvPr/>
        </p:nvPicPr>
        <p:blipFill rotWithShape="1">
          <a:blip r:embed="rId2">
            <a:alphaModFix amt="10000"/>
          </a:blip>
          <a:srcRect/>
          <a:stretch/>
        </p:blipFill>
        <p:spPr>
          <a:xfrm>
            <a:off x="0" y="0"/>
            <a:ext cx="9144000" cy="5143500"/>
          </a:xfrm>
          <a:prstGeom prst="rect">
            <a:avLst/>
          </a:prstGeom>
          <a:noFill/>
          <a:ln>
            <a:noFill/>
          </a:ln>
        </p:spPr>
      </p:pic>
      <p:sp>
        <p:nvSpPr>
          <p:cNvPr id="83" name="Google Shape;83;p13"/>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4" name="Google Shape;84;p13"/>
          <p:cNvCxnSpPr/>
          <p:nvPr/>
        </p:nvCxnSpPr>
        <p:spPr>
          <a:xfrm>
            <a:off x="802058" y="1791243"/>
            <a:ext cx="235200" cy="0"/>
          </a:xfrm>
          <a:prstGeom prst="straightConnector1">
            <a:avLst/>
          </a:prstGeom>
          <a:noFill/>
          <a:ln w="9525" cap="flat" cmpd="sng">
            <a:solidFill>
              <a:srgbClr val="FFFFFF"/>
            </a:solidFill>
            <a:prstDash val="solid"/>
            <a:round/>
            <a:headEnd type="none" w="sm" len="sm"/>
            <a:tailEnd type="none" w="sm" len="sm"/>
          </a:ln>
        </p:spPr>
      </p:cxnSp>
      <p:sp>
        <p:nvSpPr>
          <p:cNvPr id="85" name="Google Shape;85;p13"/>
          <p:cNvSpPr txBox="1">
            <a:spLocks noGrp="1"/>
          </p:cNvSpPr>
          <p:nvPr>
            <p:ph type="ctrTitle"/>
          </p:nvPr>
        </p:nvSpPr>
        <p:spPr>
          <a:xfrm>
            <a:off x="685800" y="1839425"/>
            <a:ext cx="6036600" cy="1159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TITLE_1_1">
    <p:spTree>
      <p:nvGrpSpPr>
        <p:cNvPr id="1" name="Shape 86"/>
        <p:cNvGrpSpPr/>
        <p:nvPr/>
      </p:nvGrpSpPr>
      <p:grpSpPr>
        <a:xfrm>
          <a:off x="0" y="0"/>
          <a:ext cx="0" cy="0"/>
          <a:chOff x="0" y="0"/>
          <a:chExt cx="0" cy="0"/>
        </a:xfrm>
      </p:grpSpPr>
      <p:pic>
        <p:nvPicPr>
          <p:cNvPr id="87" name="Google Shape;87;p14" descr="buildings3.jpg"/>
          <p:cNvPicPr preferRelativeResize="0"/>
          <p:nvPr/>
        </p:nvPicPr>
        <p:blipFill rotWithShape="1">
          <a:blip r:embed="rId2">
            <a:alphaModFix amt="10000"/>
          </a:blip>
          <a:srcRect/>
          <a:stretch/>
        </p:blipFill>
        <p:spPr>
          <a:xfrm>
            <a:off x="0" y="0"/>
            <a:ext cx="9144000" cy="5143500"/>
          </a:xfrm>
          <a:prstGeom prst="rect">
            <a:avLst/>
          </a:prstGeom>
          <a:noFill/>
          <a:ln>
            <a:noFill/>
          </a:ln>
        </p:spPr>
      </p:pic>
      <p:sp>
        <p:nvSpPr>
          <p:cNvPr id="88" name="Google Shape;88;p14"/>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9" name="Google Shape;89;p14"/>
          <p:cNvCxnSpPr/>
          <p:nvPr/>
        </p:nvCxnSpPr>
        <p:spPr>
          <a:xfrm>
            <a:off x="802058" y="1715043"/>
            <a:ext cx="235200" cy="0"/>
          </a:xfrm>
          <a:prstGeom prst="straightConnector1">
            <a:avLst/>
          </a:prstGeom>
          <a:noFill/>
          <a:ln w="9525" cap="flat" cmpd="sng">
            <a:solidFill>
              <a:srgbClr val="FFFFFF"/>
            </a:solidFill>
            <a:prstDash val="solid"/>
            <a:round/>
            <a:headEnd type="none" w="sm" len="sm"/>
            <a:tailEnd type="none" w="sm" len="sm"/>
          </a:ln>
        </p:spPr>
      </p:cxnSp>
      <p:sp>
        <p:nvSpPr>
          <p:cNvPr id="90" name="Google Shape;90;p14"/>
          <p:cNvSpPr txBox="1">
            <a:spLocks noGrp="1"/>
          </p:cNvSpPr>
          <p:nvPr>
            <p:ph type="ctrTitle"/>
          </p:nvPr>
        </p:nvSpPr>
        <p:spPr>
          <a:xfrm>
            <a:off x="685800" y="1811950"/>
            <a:ext cx="4988400" cy="1159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600"/>
              <a:buNone/>
              <a:defRPr sz="3600"/>
            </a:lvl1pPr>
            <a:lvl2pPr lvl="1" algn="l" rtl="0">
              <a:lnSpc>
                <a:spcPct val="100000"/>
              </a:lnSpc>
              <a:spcBef>
                <a:spcPts val="0"/>
              </a:spcBef>
              <a:spcAft>
                <a:spcPts val="0"/>
              </a:spcAft>
              <a:buSzPts val="3600"/>
              <a:buNone/>
              <a:defRPr sz="3600"/>
            </a:lvl2pPr>
            <a:lvl3pPr lvl="2" algn="l" rtl="0">
              <a:lnSpc>
                <a:spcPct val="100000"/>
              </a:lnSpc>
              <a:spcBef>
                <a:spcPts val="0"/>
              </a:spcBef>
              <a:spcAft>
                <a:spcPts val="0"/>
              </a:spcAft>
              <a:buSzPts val="3600"/>
              <a:buNone/>
              <a:defRPr sz="3600"/>
            </a:lvl3pPr>
            <a:lvl4pPr lvl="3" algn="l" rtl="0">
              <a:lnSpc>
                <a:spcPct val="100000"/>
              </a:lnSpc>
              <a:spcBef>
                <a:spcPts val="0"/>
              </a:spcBef>
              <a:spcAft>
                <a:spcPts val="0"/>
              </a:spcAft>
              <a:buSzPts val="3600"/>
              <a:buNone/>
              <a:defRPr sz="3600"/>
            </a:lvl4pPr>
            <a:lvl5pPr lvl="4" algn="l" rtl="0">
              <a:lnSpc>
                <a:spcPct val="100000"/>
              </a:lnSpc>
              <a:spcBef>
                <a:spcPts val="0"/>
              </a:spcBef>
              <a:spcAft>
                <a:spcPts val="0"/>
              </a:spcAft>
              <a:buSzPts val="3600"/>
              <a:buNone/>
              <a:defRPr sz="3600"/>
            </a:lvl5pPr>
            <a:lvl6pPr lvl="5" algn="l" rtl="0">
              <a:lnSpc>
                <a:spcPct val="100000"/>
              </a:lnSpc>
              <a:spcBef>
                <a:spcPts val="0"/>
              </a:spcBef>
              <a:spcAft>
                <a:spcPts val="0"/>
              </a:spcAft>
              <a:buSzPts val="3600"/>
              <a:buNone/>
              <a:defRPr sz="3600"/>
            </a:lvl6pPr>
            <a:lvl7pPr lvl="6" algn="l" rtl="0">
              <a:lnSpc>
                <a:spcPct val="100000"/>
              </a:lnSpc>
              <a:spcBef>
                <a:spcPts val="0"/>
              </a:spcBef>
              <a:spcAft>
                <a:spcPts val="0"/>
              </a:spcAft>
              <a:buSzPts val="3600"/>
              <a:buNone/>
              <a:defRPr sz="3600"/>
            </a:lvl7pPr>
            <a:lvl8pPr lvl="7" algn="l" rtl="0">
              <a:lnSpc>
                <a:spcPct val="100000"/>
              </a:lnSpc>
              <a:spcBef>
                <a:spcPts val="0"/>
              </a:spcBef>
              <a:spcAft>
                <a:spcPts val="0"/>
              </a:spcAft>
              <a:buSzPts val="3600"/>
              <a:buNone/>
              <a:defRPr sz="3600"/>
            </a:lvl8pPr>
            <a:lvl9pPr lvl="8" algn="l" rtl="0">
              <a:lnSpc>
                <a:spcPct val="100000"/>
              </a:lnSpc>
              <a:spcBef>
                <a:spcPts val="0"/>
              </a:spcBef>
              <a:spcAft>
                <a:spcPts val="0"/>
              </a:spcAft>
              <a:buSzPts val="3600"/>
              <a:buNone/>
              <a:defRPr sz="3600"/>
            </a:lvl9pPr>
          </a:lstStyle>
          <a:p>
            <a:endParaRPr/>
          </a:p>
        </p:txBody>
      </p:sp>
      <p:sp>
        <p:nvSpPr>
          <p:cNvPr id="91" name="Google Shape;91;p14"/>
          <p:cNvSpPr txBox="1">
            <a:spLocks noGrp="1"/>
          </p:cNvSpPr>
          <p:nvPr>
            <p:ph type="subTitle" idx="1"/>
          </p:nvPr>
        </p:nvSpPr>
        <p:spPr>
          <a:xfrm>
            <a:off x="685800" y="3068650"/>
            <a:ext cx="4988400" cy="784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Lst>
  <mc:AlternateContent xmlns:mc="http://schemas.openxmlformats.org/markup-compatibility/2006" xmlns:p14="http://schemas.microsoft.com/office/powerpoint/2010/main">
    <mc:Choice Requires="p14">
      <p:transition spd="slow" p14:dur="9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ctrTitle"/>
          </p:nvPr>
        </p:nvSpPr>
        <p:spPr>
          <a:xfrm>
            <a:off x="424180" y="2021205"/>
            <a:ext cx="8295005" cy="2153285"/>
          </a:xfrm>
          <a:prstGeom prst="rect">
            <a:avLst/>
          </a:prstGeom>
          <a:noFill/>
          <a:ln>
            <a:noFill/>
          </a:ln>
        </p:spPr>
        <p:txBody>
          <a:bodyPr spcFirstLastPara="1" wrap="square" lIns="91425" tIns="91425" rIns="91425" bIns="91425" anchor="t" anchorCtr="0">
            <a:noAutofit/>
          </a:bodyPr>
          <a:lstStyle/>
          <a:p>
            <a:pPr algn="ctr"/>
            <a:r>
              <a:rPr lang="en-GB" sz="4400" b="1" dirty="0">
                <a:solidFill>
                  <a:schemeClr val="dk2"/>
                </a:solidFill>
                <a:latin typeface="Arial Black"/>
              </a:rPr>
              <a:t>ONLINE BOOK STORE</a:t>
            </a:r>
          </a:p>
        </p:txBody>
      </p:sp>
      <p:pic>
        <p:nvPicPr>
          <p:cNvPr id="97" name="Google Shape;97;p15"/>
          <p:cNvPicPr preferRelativeResize="0"/>
          <p:nvPr/>
        </p:nvPicPr>
        <p:blipFill rotWithShape="1">
          <a:blip r:embed="rId3">
            <a:alphaModFix/>
          </a:blip>
          <a:srcRect/>
          <a:stretch/>
        </p:blipFill>
        <p:spPr>
          <a:xfrm>
            <a:off x="6546850" y="411480"/>
            <a:ext cx="2071370" cy="904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73B88A-3E53-408A-81DC-FCE69105DCFF}"/>
              </a:ext>
            </a:extLst>
          </p:cNvPr>
          <p:cNvSpPr>
            <a:spLocks noGrp="1"/>
          </p:cNvSpPr>
          <p:nvPr>
            <p:ph type="body" idx="1"/>
          </p:nvPr>
        </p:nvSpPr>
        <p:spPr>
          <a:xfrm>
            <a:off x="311700" y="464331"/>
            <a:ext cx="8520600" cy="3339000"/>
          </a:xfrm>
        </p:spPr>
        <p:txBody>
          <a:bodyPr/>
          <a:lstStyle/>
          <a:p>
            <a:pPr marL="114300" indent="0">
              <a:buNone/>
            </a:pPr>
            <a:r>
              <a:rPr lang="en-US" b="1">
                <a:latin typeface="Open Sans" panose="020B0606030504020204" pitchFamily="34" charset="0"/>
                <a:ea typeface="Open Sans" panose="020B0606030504020204" pitchFamily="34" charset="0"/>
                <a:cs typeface="Open Sans" panose="020B0606030504020204" pitchFamily="34" charset="0"/>
              </a:rPr>
              <a:t>ADMIN LOGIN SUCCESSFUL</a:t>
            </a:r>
            <a:endParaRPr lang="en-US" b="1" dirty="0">
              <a:latin typeface="Open Sans" panose="020B0606030504020204" pitchFamily="34" charset="0"/>
              <a:ea typeface="Open Sans" panose="020B0606030504020204" pitchFamily="34" charset="0"/>
              <a:cs typeface="Open Sans" panose="020B0606030504020204" pitchFamily="34" charset="0"/>
            </a:endParaRPr>
          </a:p>
          <a:p>
            <a:pPr marL="114300" indent="0">
              <a:buNone/>
            </a:pPr>
            <a:endParaRPr lang="en-IN" dirty="0"/>
          </a:p>
        </p:txBody>
      </p:sp>
      <p:pic>
        <p:nvPicPr>
          <p:cNvPr id="8" name="Google Shape;209;p22">
            <a:extLst>
              <a:ext uri="{FF2B5EF4-FFF2-40B4-BE49-F238E27FC236}">
                <a16:creationId xmlns:a16="http://schemas.microsoft.com/office/drawing/2014/main" id="{0C1B55D9-8AE6-4F16-9404-D837053F2023}"/>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pic>
        <p:nvPicPr>
          <p:cNvPr id="5" name="Picture 4">
            <a:extLst>
              <a:ext uri="{FF2B5EF4-FFF2-40B4-BE49-F238E27FC236}">
                <a16:creationId xmlns:a16="http://schemas.microsoft.com/office/drawing/2014/main" id="{21A4A8AD-2C6F-41CE-9D11-DD1B2E67D611}"/>
              </a:ext>
            </a:extLst>
          </p:cNvPr>
          <p:cNvPicPr>
            <a:picLocks noChangeAspect="1"/>
          </p:cNvPicPr>
          <p:nvPr/>
        </p:nvPicPr>
        <p:blipFill>
          <a:blip r:embed="rId3"/>
          <a:stretch>
            <a:fillRect/>
          </a:stretch>
        </p:blipFill>
        <p:spPr>
          <a:xfrm>
            <a:off x="1335880" y="998755"/>
            <a:ext cx="7808119" cy="3795328"/>
          </a:xfrm>
          <a:prstGeom prst="rect">
            <a:avLst/>
          </a:prstGeom>
        </p:spPr>
      </p:pic>
    </p:spTree>
    <p:extLst>
      <p:ext uri="{BB962C8B-B14F-4D97-AF65-F5344CB8AC3E}">
        <p14:creationId xmlns:p14="http://schemas.microsoft.com/office/powerpoint/2010/main" val="1950028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73B88A-3E53-408A-81DC-FCE69105DCFF}"/>
              </a:ext>
            </a:extLst>
          </p:cNvPr>
          <p:cNvSpPr>
            <a:spLocks noGrp="1"/>
          </p:cNvSpPr>
          <p:nvPr>
            <p:ph type="body" idx="1"/>
          </p:nvPr>
        </p:nvSpPr>
        <p:spPr>
          <a:xfrm>
            <a:off x="311700" y="464331"/>
            <a:ext cx="8520600" cy="3339000"/>
          </a:xfrm>
        </p:spPr>
        <p:txBody>
          <a:bodyPr/>
          <a:lstStyle/>
          <a:p>
            <a:pPr marL="114300" indent="0">
              <a:buNone/>
            </a:pPr>
            <a:r>
              <a:rPr lang="en-US" b="1" dirty="0">
                <a:latin typeface="Open Sans" panose="020B0606030504020204" pitchFamily="34" charset="0"/>
                <a:ea typeface="Open Sans" panose="020B0606030504020204" pitchFamily="34" charset="0"/>
                <a:cs typeface="Open Sans" panose="020B0606030504020204" pitchFamily="34" charset="0"/>
              </a:rPr>
              <a:t>ADD BOOKS</a:t>
            </a:r>
          </a:p>
          <a:p>
            <a:pPr marL="114300" indent="0">
              <a:buNone/>
            </a:pPr>
            <a:endParaRPr lang="en-IN" dirty="0"/>
          </a:p>
        </p:txBody>
      </p:sp>
      <p:pic>
        <p:nvPicPr>
          <p:cNvPr id="8" name="Google Shape;209;p22">
            <a:extLst>
              <a:ext uri="{FF2B5EF4-FFF2-40B4-BE49-F238E27FC236}">
                <a16:creationId xmlns:a16="http://schemas.microsoft.com/office/drawing/2014/main" id="{0C1B55D9-8AE6-4F16-9404-D837053F2023}"/>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pic>
        <p:nvPicPr>
          <p:cNvPr id="4" name="Picture 3">
            <a:extLst>
              <a:ext uri="{FF2B5EF4-FFF2-40B4-BE49-F238E27FC236}">
                <a16:creationId xmlns:a16="http://schemas.microsoft.com/office/drawing/2014/main" id="{65B90017-698F-4FBB-8310-5C88818F185C}"/>
              </a:ext>
            </a:extLst>
          </p:cNvPr>
          <p:cNvPicPr>
            <a:picLocks noChangeAspect="1"/>
          </p:cNvPicPr>
          <p:nvPr/>
        </p:nvPicPr>
        <p:blipFill>
          <a:blip r:embed="rId3"/>
          <a:stretch>
            <a:fillRect/>
          </a:stretch>
        </p:blipFill>
        <p:spPr>
          <a:xfrm>
            <a:off x="1335880" y="998755"/>
            <a:ext cx="7808119" cy="3795328"/>
          </a:xfrm>
          <a:prstGeom prst="rect">
            <a:avLst/>
          </a:prstGeom>
        </p:spPr>
      </p:pic>
    </p:spTree>
    <p:extLst>
      <p:ext uri="{BB962C8B-B14F-4D97-AF65-F5344CB8AC3E}">
        <p14:creationId xmlns:p14="http://schemas.microsoft.com/office/powerpoint/2010/main" val="517722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73B88A-3E53-408A-81DC-FCE69105DCFF}"/>
              </a:ext>
            </a:extLst>
          </p:cNvPr>
          <p:cNvSpPr>
            <a:spLocks noGrp="1"/>
          </p:cNvSpPr>
          <p:nvPr>
            <p:ph type="body" idx="1"/>
          </p:nvPr>
        </p:nvSpPr>
        <p:spPr>
          <a:xfrm>
            <a:off x="311700" y="464331"/>
            <a:ext cx="8520600" cy="3339000"/>
          </a:xfrm>
        </p:spPr>
        <p:txBody>
          <a:bodyPr/>
          <a:lstStyle/>
          <a:p>
            <a:pPr marL="114300" indent="0">
              <a:buNone/>
            </a:pPr>
            <a:r>
              <a:rPr lang="en-US" b="1" dirty="0">
                <a:latin typeface="Open Sans" panose="020B0606030504020204" pitchFamily="34" charset="0"/>
                <a:ea typeface="Open Sans" panose="020B0606030504020204" pitchFamily="34" charset="0"/>
                <a:cs typeface="Open Sans" panose="020B0606030504020204" pitchFamily="34" charset="0"/>
              </a:rPr>
              <a:t>REMOVE BOOKS</a:t>
            </a:r>
          </a:p>
          <a:p>
            <a:pPr marL="114300" indent="0">
              <a:buNone/>
            </a:pPr>
            <a:endParaRPr lang="en-IN" dirty="0"/>
          </a:p>
        </p:txBody>
      </p:sp>
      <p:pic>
        <p:nvPicPr>
          <p:cNvPr id="8" name="Google Shape;209;p22">
            <a:extLst>
              <a:ext uri="{FF2B5EF4-FFF2-40B4-BE49-F238E27FC236}">
                <a16:creationId xmlns:a16="http://schemas.microsoft.com/office/drawing/2014/main" id="{0C1B55D9-8AE6-4F16-9404-D837053F2023}"/>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pic>
        <p:nvPicPr>
          <p:cNvPr id="5" name="Picture 4">
            <a:extLst>
              <a:ext uri="{FF2B5EF4-FFF2-40B4-BE49-F238E27FC236}">
                <a16:creationId xmlns:a16="http://schemas.microsoft.com/office/drawing/2014/main" id="{413D6BFF-1189-4C93-9A4C-E345751DFC8E}"/>
              </a:ext>
            </a:extLst>
          </p:cNvPr>
          <p:cNvPicPr>
            <a:picLocks noChangeAspect="1"/>
          </p:cNvPicPr>
          <p:nvPr/>
        </p:nvPicPr>
        <p:blipFill>
          <a:blip r:embed="rId3"/>
          <a:stretch>
            <a:fillRect/>
          </a:stretch>
        </p:blipFill>
        <p:spPr>
          <a:xfrm>
            <a:off x="1321594" y="991809"/>
            <a:ext cx="7822406" cy="3802273"/>
          </a:xfrm>
          <a:prstGeom prst="rect">
            <a:avLst/>
          </a:prstGeom>
        </p:spPr>
      </p:pic>
    </p:spTree>
    <p:extLst>
      <p:ext uri="{BB962C8B-B14F-4D97-AF65-F5344CB8AC3E}">
        <p14:creationId xmlns:p14="http://schemas.microsoft.com/office/powerpoint/2010/main" val="4240474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73B88A-3E53-408A-81DC-FCE69105DCFF}"/>
              </a:ext>
            </a:extLst>
          </p:cNvPr>
          <p:cNvSpPr>
            <a:spLocks noGrp="1"/>
          </p:cNvSpPr>
          <p:nvPr>
            <p:ph type="body" idx="1"/>
          </p:nvPr>
        </p:nvSpPr>
        <p:spPr>
          <a:xfrm>
            <a:off x="311700" y="464331"/>
            <a:ext cx="8520600" cy="3339000"/>
          </a:xfrm>
        </p:spPr>
        <p:txBody>
          <a:bodyPr/>
          <a:lstStyle/>
          <a:p>
            <a:pPr marL="114300" indent="0">
              <a:buNone/>
            </a:pPr>
            <a:r>
              <a:rPr lang="en-US" b="1" dirty="0">
                <a:latin typeface="Open Sans" panose="020B0606030504020204" pitchFamily="34" charset="0"/>
                <a:ea typeface="Open Sans" panose="020B0606030504020204" pitchFamily="34" charset="0"/>
                <a:cs typeface="Open Sans" panose="020B0606030504020204" pitchFamily="34" charset="0"/>
              </a:rPr>
              <a:t>USER LOGIN</a:t>
            </a:r>
          </a:p>
          <a:p>
            <a:pPr marL="114300" indent="0">
              <a:buNone/>
            </a:pPr>
            <a:endParaRPr lang="en-IN" dirty="0"/>
          </a:p>
        </p:txBody>
      </p:sp>
      <p:pic>
        <p:nvPicPr>
          <p:cNvPr id="8" name="Google Shape;209;p22">
            <a:extLst>
              <a:ext uri="{FF2B5EF4-FFF2-40B4-BE49-F238E27FC236}">
                <a16:creationId xmlns:a16="http://schemas.microsoft.com/office/drawing/2014/main" id="{0C1B55D9-8AE6-4F16-9404-D837053F2023}"/>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pic>
        <p:nvPicPr>
          <p:cNvPr id="9" name="Picture 8">
            <a:extLst>
              <a:ext uri="{FF2B5EF4-FFF2-40B4-BE49-F238E27FC236}">
                <a16:creationId xmlns:a16="http://schemas.microsoft.com/office/drawing/2014/main" id="{197D9B18-B750-4EBB-8DAE-E896106C6691}"/>
              </a:ext>
            </a:extLst>
          </p:cNvPr>
          <p:cNvPicPr>
            <a:picLocks noChangeAspect="1"/>
          </p:cNvPicPr>
          <p:nvPr/>
        </p:nvPicPr>
        <p:blipFill>
          <a:blip r:embed="rId3"/>
          <a:stretch>
            <a:fillRect/>
          </a:stretch>
        </p:blipFill>
        <p:spPr>
          <a:xfrm>
            <a:off x="1328738" y="995283"/>
            <a:ext cx="7815262" cy="3798800"/>
          </a:xfrm>
          <a:prstGeom prst="rect">
            <a:avLst/>
          </a:prstGeom>
        </p:spPr>
      </p:pic>
    </p:spTree>
    <p:extLst>
      <p:ext uri="{BB962C8B-B14F-4D97-AF65-F5344CB8AC3E}">
        <p14:creationId xmlns:p14="http://schemas.microsoft.com/office/powerpoint/2010/main" val="1436396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73B88A-3E53-408A-81DC-FCE69105DCFF}"/>
              </a:ext>
            </a:extLst>
          </p:cNvPr>
          <p:cNvSpPr>
            <a:spLocks noGrp="1"/>
          </p:cNvSpPr>
          <p:nvPr>
            <p:ph type="body" idx="1"/>
          </p:nvPr>
        </p:nvSpPr>
        <p:spPr>
          <a:xfrm>
            <a:off x="311700" y="464331"/>
            <a:ext cx="8520600" cy="3339000"/>
          </a:xfrm>
        </p:spPr>
        <p:txBody>
          <a:bodyPr/>
          <a:lstStyle/>
          <a:p>
            <a:pPr marL="114300" indent="0">
              <a:buNone/>
            </a:pPr>
            <a:r>
              <a:rPr lang="en-US" b="1" dirty="0">
                <a:latin typeface="Open Sans" panose="020B0606030504020204" pitchFamily="34" charset="0"/>
                <a:ea typeface="Open Sans" panose="020B0606030504020204" pitchFamily="34" charset="0"/>
                <a:cs typeface="Open Sans" panose="020B0606030504020204" pitchFamily="34" charset="0"/>
              </a:rPr>
              <a:t>AVAILABLE BOOKS</a:t>
            </a:r>
          </a:p>
          <a:p>
            <a:pPr marL="114300" indent="0">
              <a:buNone/>
            </a:pPr>
            <a:endParaRPr lang="en-IN" dirty="0"/>
          </a:p>
        </p:txBody>
      </p:sp>
      <p:pic>
        <p:nvPicPr>
          <p:cNvPr id="8" name="Google Shape;209;p22">
            <a:extLst>
              <a:ext uri="{FF2B5EF4-FFF2-40B4-BE49-F238E27FC236}">
                <a16:creationId xmlns:a16="http://schemas.microsoft.com/office/drawing/2014/main" id="{0C1B55D9-8AE6-4F16-9404-D837053F2023}"/>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pic>
        <p:nvPicPr>
          <p:cNvPr id="6" name="Picture 5">
            <a:extLst>
              <a:ext uri="{FF2B5EF4-FFF2-40B4-BE49-F238E27FC236}">
                <a16:creationId xmlns:a16="http://schemas.microsoft.com/office/drawing/2014/main" id="{52B06CB4-F150-452A-B0C6-3209EB515EC8}"/>
              </a:ext>
            </a:extLst>
          </p:cNvPr>
          <p:cNvPicPr>
            <a:picLocks noChangeAspect="1"/>
          </p:cNvPicPr>
          <p:nvPr/>
        </p:nvPicPr>
        <p:blipFill>
          <a:blip r:embed="rId3"/>
          <a:stretch>
            <a:fillRect/>
          </a:stretch>
        </p:blipFill>
        <p:spPr>
          <a:xfrm>
            <a:off x="1321594" y="991809"/>
            <a:ext cx="7822406" cy="3802273"/>
          </a:xfrm>
          <a:prstGeom prst="rect">
            <a:avLst/>
          </a:prstGeom>
        </p:spPr>
      </p:pic>
    </p:spTree>
    <p:extLst>
      <p:ext uri="{BB962C8B-B14F-4D97-AF65-F5344CB8AC3E}">
        <p14:creationId xmlns:p14="http://schemas.microsoft.com/office/powerpoint/2010/main" val="226586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73B88A-3E53-408A-81DC-FCE69105DCFF}"/>
              </a:ext>
            </a:extLst>
          </p:cNvPr>
          <p:cNvSpPr>
            <a:spLocks noGrp="1"/>
          </p:cNvSpPr>
          <p:nvPr>
            <p:ph type="body" idx="1"/>
          </p:nvPr>
        </p:nvSpPr>
        <p:spPr>
          <a:xfrm>
            <a:off x="311700" y="464331"/>
            <a:ext cx="8520600" cy="3339000"/>
          </a:xfrm>
        </p:spPr>
        <p:txBody>
          <a:bodyPr/>
          <a:lstStyle/>
          <a:p>
            <a:pPr marL="114300" indent="0">
              <a:buNone/>
            </a:pPr>
            <a:r>
              <a:rPr lang="en-US" b="1">
                <a:latin typeface="Open Sans" panose="020B0606030504020204" pitchFamily="34" charset="0"/>
                <a:ea typeface="Open Sans" panose="020B0606030504020204" pitchFamily="34" charset="0"/>
                <a:cs typeface="Open Sans" panose="020B0606030504020204" pitchFamily="34" charset="0"/>
              </a:rPr>
              <a:t>SELECT THE BOOK TO PURCHASE</a:t>
            </a:r>
            <a:endParaRPr lang="en-US" b="1" dirty="0">
              <a:latin typeface="Open Sans" panose="020B0606030504020204" pitchFamily="34" charset="0"/>
              <a:ea typeface="Open Sans" panose="020B0606030504020204" pitchFamily="34" charset="0"/>
              <a:cs typeface="Open Sans" panose="020B0606030504020204" pitchFamily="34" charset="0"/>
            </a:endParaRPr>
          </a:p>
          <a:p>
            <a:pPr marL="114300" indent="0">
              <a:buNone/>
            </a:pPr>
            <a:endParaRPr lang="en-IN" dirty="0"/>
          </a:p>
        </p:txBody>
      </p:sp>
      <p:pic>
        <p:nvPicPr>
          <p:cNvPr id="8" name="Google Shape;209;p22">
            <a:extLst>
              <a:ext uri="{FF2B5EF4-FFF2-40B4-BE49-F238E27FC236}">
                <a16:creationId xmlns:a16="http://schemas.microsoft.com/office/drawing/2014/main" id="{0C1B55D9-8AE6-4F16-9404-D837053F2023}"/>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pic>
        <p:nvPicPr>
          <p:cNvPr id="2" name="Picture 1">
            <a:extLst>
              <a:ext uri="{FF2B5EF4-FFF2-40B4-BE49-F238E27FC236}">
                <a16:creationId xmlns:a16="http://schemas.microsoft.com/office/drawing/2014/main" id="{92C57CC6-EF87-480A-862E-BEDDA8124008}"/>
              </a:ext>
            </a:extLst>
          </p:cNvPr>
          <p:cNvPicPr>
            <a:picLocks noChangeAspect="1"/>
          </p:cNvPicPr>
          <p:nvPr/>
        </p:nvPicPr>
        <p:blipFill>
          <a:blip r:embed="rId3"/>
          <a:stretch>
            <a:fillRect/>
          </a:stretch>
        </p:blipFill>
        <p:spPr>
          <a:xfrm>
            <a:off x="1314450" y="988337"/>
            <a:ext cx="7829550" cy="3805745"/>
          </a:xfrm>
          <a:prstGeom prst="rect">
            <a:avLst/>
          </a:prstGeom>
        </p:spPr>
      </p:pic>
    </p:spTree>
    <p:extLst>
      <p:ext uri="{BB962C8B-B14F-4D97-AF65-F5344CB8AC3E}">
        <p14:creationId xmlns:p14="http://schemas.microsoft.com/office/powerpoint/2010/main" val="1046122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73B88A-3E53-408A-81DC-FCE69105DCFF}"/>
              </a:ext>
            </a:extLst>
          </p:cNvPr>
          <p:cNvSpPr>
            <a:spLocks noGrp="1"/>
          </p:cNvSpPr>
          <p:nvPr>
            <p:ph type="body" idx="1"/>
          </p:nvPr>
        </p:nvSpPr>
        <p:spPr>
          <a:xfrm>
            <a:off x="311700" y="464331"/>
            <a:ext cx="8520600" cy="3339000"/>
          </a:xfrm>
        </p:spPr>
        <p:txBody>
          <a:bodyPr/>
          <a:lstStyle/>
          <a:p>
            <a:pPr marL="114300" indent="0">
              <a:buNone/>
            </a:pPr>
            <a:r>
              <a:rPr lang="en-US" b="1" dirty="0">
                <a:latin typeface="Open Sans" panose="020B0606030504020204" pitchFamily="34" charset="0"/>
                <a:ea typeface="Open Sans" panose="020B0606030504020204" pitchFamily="34" charset="0"/>
                <a:cs typeface="Open Sans" panose="020B0606030504020204" pitchFamily="34" charset="0"/>
              </a:rPr>
              <a:t>RECEIVED THE BOOKING CONFIRMATION</a:t>
            </a:r>
          </a:p>
          <a:p>
            <a:pPr marL="114300" indent="0">
              <a:buNone/>
            </a:pPr>
            <a:endParaRPr lang="en-IN" dirty="0"/>
          </a:p>
        </p:txBody>
      </p:sp>
      <p:pic>
        <p:nvPicPr>
          <p:cNvPr id="8" name="Google Shape;209;p22">
            <a:extLst>
              <a:ext uri="{FF2B5EF4-FFF2-40B4-BE49-F238E27FC236}">
                <a16:creationId xmlns:a16="http://schemas.microsoft.com/office/drawing/2014/main" id="{0C1B55D9-8AE6-4F16-9404-D837053F2023}"/>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pic>
        <p:nvPicPr>
          <p:cNvPr id="4" name="Picture 3">
            <a:extLst>
              <a:ext uri="{FF2B5EF4-FFF2-40B4-BE49-F238E27FC236}">
                <a16:creationId xmlns:a16="http://schemas.microsoft.com/office/drawing/2014/main" id="{6AA7F886-291A-4428-AA1C-A82A1CF0365E}"/>
              </a:ext>
            </a:extLst>
          </p:cNvPr>
          <p:cNvPicPr>
            <a:picLocks noChangeAspect="1"/>
          </p:cNvPicPr>
          <p:nvPr/>
        </p:nvPicPr>
        <p:blipFill>
          <a:blip r:embed="rId3"/>
          <a:stretch>
            <a:fillRect/>
          </a:stretch>
        </p:blipFill>
        <p:spPr>
          <a:xfrm>
            <a:off x="1335881" y="1026724"/>
            <a:ext cx="7808119" cy="3795328"/>
          </a:xfrm>
          <a:prstGeom prst="rect">
            <a:avLst/>
          </a:prstGeom>
        </p:spPr>
      </p:pic>
    </p:spTree>
    <p:extLst>
      <p:ext uri="{BB962C8B-B14F-4D97-AF65-F5344CB8AC3E}">
        <p14:creationId xmlns:p14="http://schemas.microsoft.com/office/powerpoint/2010/main" val="1614286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2"/>
          <p:cNvSpPr txBox="1">
            <a:spLocks noGrp="1"/>
          </p:cNvSpPr>
          <p:nvPr>
            <p:ph type="title"/>
          </p:nvPr>
        </p:nvSpPr>
        <p:spPr>
          <a:xfrm>
            <a:off x="701749" y="18764"/>
            <a:ext cx="7081284" cy="1320939"/>
          </a:xfrm>
          <a:prstGeom prst="rect">
            <a:avLst/>
          </a:prstGeom>
          <a:noFill/>
          <a:ln>
            <a:noFill/>
          </a:ln>
        </p:spPr>
        <p:txBody>
          <a:bodyPr spcFirstLastPara="1" wrap="square" lIns="91425" tIns="91425" rIns="91425" bIns="91425" anchor="t" anchorCtr="0">
            <a:noAutofit/>
          </a:bodyPr>
          <a:lstStyle/>
          <a:p>
            <a:pPr marR="0" lvl="0" algn="ctr" rtl="0">
              <a:lnSpc>
                <a:spcPct val="107000"/>
              </a:lnSpc>
              <a:spcBef>
                <a:spcPts val="800"/>
              </a:spcBef>
              <a:spcAft>
                <a:spcPts val="0"/>
              </a:spcAft>
              <a:buSzPts val="1400"/>
            </a:pPr>
            <a:r>
              <a:rPr lang="en-GB" sz="3600" dirty="0">
                <a:latin typeface="Times New Roman"/>
                <a:ea typeface="Times New Roman"/>
                <a:cs typeface="Times New Roman"/>
                <a:sym typeface="Times New Roman"/>
              </a:rPr>
              <a:t>IMPORTANCE OF ONLINE BOOK STORE</a:t>
            </a:r>
          </a:p>
        </p:txBody>
      </p:sp>
      <p:pic>
        <p:nvPicPr>
          <p:cNvPr id="209" name="Google Shape;209;p22"/>
          <p:cNvPicPr preferRelativeResize="0"/>
          <p:nvPr/>
        </p:nvPicPr>
        <p:blipFill rotWithShape="1">
          <a:blip r:embed="rId3">
            <a:alphaModFix/>
          </a:blip>
          <a:srcRect/>
          <a:stretch/>
        </p:blipFill>
        <p:spPr>
          <a:xfrm>
            <a:off x="7978975" y="103824"/>
            <a:ext cx="1046800" cy="922900"/>
          </a:xfrm>
          <a:prstGeom prst="rect">
            <a:avLst/>
          </a:prstGeom>
          <a:noFill/>
          <a:ln>
            <a:noFill/>
          </a:ln>
        </p:spPr>
      </p:pic>
      <p:sp>
        <p:nvSpPr>
          <p:cNvPr id="8" name="TextBox 7">
            <a:extLst>
              <a:ext uri="{FF2B5EF4-FFF2-40B4-BE49-F238E27FC236}">
                <a16:creationId xmlns:a16="http://schemas.microsoft.com/office/drawing/2014/main" id="{A02EF9D7-E453-4778-9582-E8B80D10E998}"/>
              </a:ext>
            </a:extLst>
          </p:cNvPr>
          <p:cNvSpPr txBox="1"/>
          <p:nvPr/>
        </p:nvSpPr>
        <p:spPr>
          <a:xfrm>
            <a:off x="138223" y="1453883"/>
            <a:ext cx="8887552" cy="1523494"/>
          </a:xfrm>
          <a:prstGeom prst="rect">
            <a:avLst/>
          </a:prstGeom>
          <a:noFill/>
        </p:spPr>
        <p:txBody>
          <a:bodyPr wrap="square">
            <a:spAutoFit/>
          </a:bodyPr>
          <a:lstStyle/>
          <a:p>
            <a:pPr marL="36512" algn="just">
              <a:lnSpc>
                <a:spcPct val="150000"/>
              </a:lnSpc>
            </a:pPr>
            <a:endParaRPr lang="en-US" dirty="0"/>
          </a:p>
          <a:p>
            <a:pPr marL="322262" indent="-285750" algn="just" eaLnBrk="1" hangingPunct="1">
              <a:lnSpc>
                <a:spcPct val="150000"/>
              </a:lnSpc>
              <a:buFont typeface="Wingdings" panose="05000000000000000000" pitchFamily="2" charset="2"/>
              <a:buChar char="Ø"/>
            </a:pPr>
            <a:r>
              <a:rPr lang="en-US" sz="1800" dirty="0">
                <a:solidFill>
                  <a:srgbClr val="444444"/>
                </a:solidFill>
                <a:latin typeface="Open Sans" panose="020B0606030504020204" pitchFamily="34" charset="0"/>
              </a:rPr>
              <a:t>Customer Convience</a:t>
            </a:r>
            <a:endParaRPr lang="en-US" dirty="0">
              <a:solidFill>
                <a:srgbClr val="444444"/>
              </a:solidFill>
            </a:endParaRPr>
          </a:p>
          <a:p>
            <a:pPr marL="322262" indent="-285750" algn="just" eaLnBrk="1" hangingPunct="1">
              <a:lnSpc>
                <a:spcPct val="150000"/>
              </a:lnSpc>
              <a:buFont typeface="Wingdings" panose="05000000000000000000" pitchFamily="2" charset="2"/>
              <a:buChar char="Ø"/>
            </a:pPr>
            <a:r>
              <a:rPr lang="en-US" sz="1800" dirty="0">
                <a:latin typeface="Open Sans" panose="020B0606030504020204" pitchFamily="34" charset="0"/>
                <a:ea typeface="Open Sans" panose="020B0606030504020204" pitchFamily="34" charset="0"/>
                <a:cs typeface="Open Sans" panose="020B0606030504020204" pitchFamily="34" charset="0"/>
              </a:rPr>
              <a:t>Unlimited Capacity</a:t>
            </a:r>
            <a:endParaRPr lang="en-US" dirty="0"/>
          </a:p>
          <a:p>
            <a:pPr marL="322262" indent="-285750" algn="just" eaLnBrk="1" hangingPunct="1">
              <a:buFont typeface="Wingdings" panose="05000000000000000000" pitchFamily="2" charset="2"/>
              <a:buChar char="Ø"/>
            </a:pPr>
            <a:r>
              <a:rPr lang="en-US" sz="1800" dirty="0">
                <a:latin typeface="Open Sans" panose="020B0606030504020204" pitchFamily="34" charset="0"/>
                <a:ea typeface="Open Sans" panose="020B0606030504020204" pitchFamily="34" charset="0"/>
                <a:cs typeface="Open Sans" panose="020B0606030504020204" pitchFamily="34" charset="0"/>
              </a:rPr>
              <a:t>Accessibility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F39C-17BC-40C5-A5CB-C56964785205}"/>
              </a:ext>
            </a:extLst>
          </p:cNvPr>
          <p:cNvSpPr>
            <a:spLocks noGrp="1"/>
          </p:cNvSpPr>
          <p:nvPr>
            <p:ph type="title"/>
          </p:nvPr>
        </p:nvSpPr>
        <p:spPr>
          <a:xfrm>
            <a:off x="1589567" y="216599"/>
            <a:ext cx="5964865" cy="607800"/>
          </a:xfrm>
        </p:spPr>
        <p:txBody>
          <a:bodyPr>
            <a:noAutofit/>
          </a:bodyPr>
          <a:lstStyle/>
          <a:p>
            <a:pPr algn="ctr"/>
            <a:r>
              <a:rPr lang="en-US" sz="3600" dirty="0">
                <a:latin typeface="Times New Roman" panose="02020603050405020304" pitchFamily="18" charset="0"/>
                <a:cs typeface="Times New Roman" panose="02020603050405020304" pitchFamily="18" charset="0"/>
              </a:rPr>
              <a:t>PROS AND CONS            </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53B1E0E-0506-48F0-B657-7E9AEED03CDC}"/>
              </a:ext>
            </a:extLst>
          </p:cNvPr>
          <p:cNvSpPr>
            <a:spLocks noGrp="1"/>
          </p:cNvSpPr>
          <p:nvPr>
            <p:ph type="body" idx="1"/>
          </p:nvPr>
        </p:nvSpPr>
        <p:spPr>
          <a:xfrm>
            <a:off x="311700" y="1026723"/>
            <a:ext cx="8714075" cy="3900177"/>
          </a:xfrm>
        </p:spPr>
        <p:txBody>
          <a:bodyPr>
            <a:noAutofit/>
          </a:bodyPr>
          <a:lstStyle/>
          <a:p>
            <a:pPr marL="114300" indent="0">
              <a:buNone/>
            </a:pPr>
            <a:r>
              <a:rPr lang="en-US" sz="1600" dirty="0">
                <a:latin typeface="Open Sans" panose="020B0606030504020204" pitchFamily="34" charset="0"/>
                <a:ea typeface="Open Sans" panose="020B0606030504020204" pitchFamily="34" charset="0"/>
                <a:cs typeface="Open Sans" panose="020B0606030504020204" pitchFamily="34" charset="0"/>
              </a:rPr>
              <a:t>PROS:</a:t>
            </a:r>
            <a:endParaRPr lang="en-US" sz="1600" b="1" dirty="0"/>
          </a:p>
          <a:p>
            <a:pPr>
              <a:lnSpc>
                <a:spcPct val="170000"/>
              </a:lnSpc>
              <a:buFont typeface="Wingdings" panose="05000000000000000000" pitchFamily="2" charset="2"/>
              <a:buChar char="Ø"/>
            </a:pPr>
            <a:r>
              <a:rPr lang="en-IN" sz="1600" b="0" i="0" dirty="0">
                <a:solidFill>
                  <a:srgbClr val="444444"/>
                </a:solidFill>
                <a:effectLst/>
                <a:latin typeface="Open Sans" panose="020B0606030504020204" pitchFamily="34" charset="0"/>
              </a:rPr>
              <a:t>No Limited Choice.</a:t>
            </a:r>
            <a:endParaRPr lang="en-US" sz="1600" b="1" dirty="0"/>
          </a:p>
          <a:p>
            <a:pPr>
              <a:lnSpc>
                <a:spcPct val="170000"/>
              </a:lnSpc>
              <a:buFont typeface="Wingdings" panose="05000000000000000000" pitchFamily="2" charset="2"/>
              <a:buChar char="Ø"/>
            </a:pPr>
            <a:r>
              <a:rPr lang="en-US" sz="1600" b="0" i="0" dirty="0">
                <a:solidFill>
                  <a:srgbClr val="444444"/>
                </a:solidFill>
                <a:effectLst/>
                <a:latin typeface="Open Sans" panose="020B0606030504020204" pitchFamily="34" charset="0"/>
              </a:rPr>
              <a:t>It is Easy to Access Consumer Reviews.</a:t>
            </a:r>
          </a:p>
          <a:p>
            <a:pPr>
              <a:lnSpc>
                <a:spcPct val="170000"/>
              </a:lnSpc>
              <a:buFont typeface="Wingdings" panose="05000000000000000000" pitchFamily="2" charset="2"/>
              <a:buChar char="Ø"/>
            </a:pPr>
            <a:r>
              <a:rPr lang="en-US" sz="1600" b="0" i="0" dirty="0">
                <a:solidFill>
                  <a:srgbClr val="444444"/>
                </a:solidFill>
                <a:effectLst/>
                <a:latin typeface="Open Sans" panose="020B0606030504020204" pitchFamily="34" charset="0"/>
              </a:rPr>
              <a:t>Global Availability.</a:t>
            </a:r>
          </a:p>
          <a:p>
            <a:pPr marL="114300" indent="0">
              <a:buNone/>
            </a:pPr>
            <a:endParaRPr lang="en-US" sz="1600" dirty="0">
              <a:solidFill>
                <a:srgbClr val="444444"/>
              </a:solidFill>
              <a:latin typeface="Open Sans" panose="020B0606030504020204" pitchFamily="34" charset="0"/>
            </a:endParaRPr>
          </a:p>
          <a:p>
            <a:pPr marL="114300" indent="0">
              <a:buNone/>
            </a:pPr>
            <a:r>
              <a:rPr lang="en-US" sz="1600" i="0" dirty="0">
                <a:solidFill>
                  <a:srgbClr val="444444"/>
                </a:solidFill>
                <a:effectLst/>
                <a:latin typeface="Open Sans" panose="020B0606030504020204" pitchFamily="34" charset="0"/>
              </a:rPr>
              <a:t>CONS:</a:t>
            </a:r>
            <a:endParaRPr lang="en-US" sz="1600" dirty="0"/>
          </a:p>
          <a:p>
            <a:pPr>
              <a:lnSpc>
                <a:spcPct val="170000"/>
              </a:lnSpc>
              <a:buFont typeface="Wingdings" panose="05000000000000000000" pitchFamily="2" charset="2"/>
              <a:buChar char="Ø"/>
            </a:pPr>
            <a:r>
              <a:rPr lang="en-US" sz="1600" b="0" i="0" dirty="0">
                <a:solidFill>
                  <a:srgbClr val="444444"/>
                </a:solidFill>
                <a:effectLst/>
                <a:latin typeface="Open Sans" panose="020B0606030504020204" pitchFamily="34" charset="0"/>
                <a:ea typeface="Open Sans" panose="020B0606030504020204" pitchFamily="34" charset="0"/>
                <a:cs typeface="Open Sans" panose="020B0606030504020204" pitchFamily="34" charset="0"/>
              </a:rPr>
              <a:t>Lack of touch and feel of mechand</a:t>
            </a:r>
            <a:r>
              <a:rPr lang="en-US" sz="1600" dirty="0">
                <a:solidFill>
                  <a:srgbClr val="444444"/>
                </a:solidFill>
                <a:latin typeface="Open Sans" panose="020B0606030504020204" pitchFamily="34" charset="0"/>
                <a:ea typeface="Open Sans" panose="020B0606030504020204" pitchFamily="34" charset="0"/>
                <a:cs typeface="Open Sans" panose="020B0606030504020204" pitchFamily="34" charset="0"/>
              </a:rPr>
              <a:t>is in online shopping.</a:t>
            </a:r>
            <a:endParaRPr lang="en-US" sz="1600" dirty="0"/>
          </a:p>
          <a:p>
            <a:pPr>
              <a:lnSpc>
                <a:spcPct val="170000"/>
              </a:lnSpc>
              <a:buFont typeface="Wingdings" panose="05000000000000000000" pitchFamily="2" charset="2"/>
              <a:buChar char="Ø"/>
            </a:pPr>
            <a:r>
              <a:rPr lang="en-IN" sz="1600" dirty="0">
                <a:latin typeface="Open Sans" panose="020B0606030504020204" pitchFamily="34" charset="0"/>
                <a:ea typeface="Open Sans" panose="020B0606030504020204" pitchFamily="34" charset="0"/>
                <a:cs typeface="Open Sans" panose="020B0606030504020204" pitchFamily="34" charset="0"/>
              </a:rPr>
              <a:t>Frauds in online shopping.</a:t>
            </a:r>
            <a:endParaRPr lang="en-US" sz="1600" dirty="0"/>
          </a:p>
          <a:p>
            <a:pPr>
              <a:lnSpc>
                <a:spcPct val="170000"/>
              </a:lnSpc>
              <a:buFont typeface="Wingdings" panose="05000000000000000000" pitchFamily="2" charset="2"/>
              <a:buChar char="Ø"/>
            </a:pPr>
            <a:r>
              <a:rPr lang="en-US" sz="1600" dirty="0">
                <a:latin typeface="Open Sans" panose="020B0606030504020204" pitchFamily="34" charset="0"/>
                <a:ea typeface="Open Sans" panose="020B0606030504020204" pitchFamily="34" charset="0"/>
                <a:cs typeface="Open Sans" panose="020B0606030504020204" pitchFamily="34" charset="0"/>
              </a:rPr>
              <a:t>Delay in delivery.</a:t>
            </a:r>
            <a:endParaRPr lang="en-IN" sz="1600" dirty="0">
              <a:latin typeface="Open Sans" panose="020B0606030504020204" pitchFamily="34" charset="0"/>
              <a:ea typeface="Open Sans" panose="020B0606030504020204" pitchFamily="34" charset="0"/>
              <a:cs typeface="Open Sans" panose="020B0606030504020204" pitchFamily="34" charset="0"/>
            </a:endParaRPr>
          </a:p>
          <a:p>
            <a:pPr marL="114300" indent="0">
              <a:buNone/>
            </a:pPr>
            <a:endParaRPr lang="en-IN" sz="1600" dirty="0"/>
          </a:p>
        </p:txBody>
      </p:sp>
      <p:pic>
        <p:nvPicPr>
          <p:cNvPr id="4" name="Google Shape;209;p22">
            <a:extLst>
              <a:ext uri="{FF2B5EF4-FFF2-40B4-BE49-F238E27FC236}">
                <a16:creationId xmlns:a16="http://schemas.microsoft.com/office/drawing/2014/main" id="{19D7AC10-3C0F-46F5-AE53-15F2718D6A91}"/>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spTree>
    <p:extLst>
      <p:ext uri="{BB962C8B-B14F-4D97-AF65-F5344CB8AC3E}">
        <p14:creationId xmlns:p14="http://schemas.microsoft.com/office/powerpoint/2010/main" val="1068048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411B3-A876-42DE-A4D0-6F72AE2EE1F6}"/>
              </a:ext>
            </a:extLst>
          </p:cNvPr>
          <p:cNvSpPr>
            <a:spLocks noGrp="1"/>
          </p:cNvSpPr>
          <p:nvPr>
            <p:ph type="title"/>
          </p:nvPr>
        </p:nvSpPr>
        <p:spPr>
          <a:xfrm>
            <a:off x="311700" y="270725"/>
            <a:ext cx="8520600" cy="607800"/>
          </a:xfrm>
        </p:spPr>
        <p:txBody>
          <a:bodyPr>
            <a:noAutofit/>
          </a:bodyPr>
          <a:lstStyle/>
          <a:p>
            <a:pPr algn="ctr"/>
            <a:r>
              <a:rPr lang="en-US" sz="3600" dirty="0">
                <a:latin typeface="Times New Roman" panose="02020603050405020304" pitchFamily="18" charset="0"/>
                <a:cs typeface="Times New Roman" panose="02020603050405020304" pitchFamily="18" charset="0"/>
              </a:rPr>
              <a:t>FUTURE ENHANCEMENT   </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F7E39EF-A9E4-4E7D-8F68-AA99790A9011}"/>
              </a:ext>
            </a:extLst>
          </p:cNvPr>
          <p:cNvSpPr>
            <a:spLocks noGrp="1"/>
          </p:cNvSpPr>
          <p:nvPr>
            <p:ph type="body" idx="1"/>
          </p:nvPr>
        </p:nvSpPr>
        <p:spPr/>
        <p:txBody>
          <a:bodyPr/>
          <a:lstStyle/>
          <a:p>
            <a:pPr>
              <a:lnSpc>
                <a:spcPct val="150000"/>
              </a:lnSpc>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Maintained  the books records.</a:t>
            </a:r>
          </a:p>
          <a:p>
            <a:pPr>
              <a:lnSpc>
                <a:spcPct val="150000"/>
              </a:lnSpc>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Maintained the payment records.</a:t>
            </a:r>
          </a:p>
          <a:p>
            <a:pPr>
              <a:lnSpc>
                <a:spcPct val="150000"/>
              </a:lnSpc>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Display  the all the books present  in the store.</a:t>
            </a:r>
            <a:endParaRPr lang="en-IN"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Google Shape;209;p22">
            <a:extLst>
              <a:ext uri="{FF2B5EF4-FFF2-40B4-BE49-F238E27FC236}">
                <a16:creationId xmlns:a16="http://schemas.microsoft.com/office/drawing/2014/main" id="{A8D1C92B-7D44-4370-A867-1965C0DF0DE9}"/>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spTree>
    <p:extLst>
      <p:ext uri="{BB962C8B-B14F-4D97-AF65-F5344CB8AC3E}">
        <p14:creationId xmlns:p14="http://schemas.microsoft.com/office/powerpoint/2010/main" val="1707045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ctrTitle"/>
          </p:nvPr>
        </p:nvSpPr>
        <p:spPr>
          <a:xfrm>
            <a:off x="685800" y="749925"/>
            <a:ext cx="8034000" cy="3919200"/>
          </a:xfrm>
          <a:prstGeom prst="rect">
            <a:avLst/>
          </a:prstGeom>
          <a:noFill/>
          <a:ln>
            <a:noFill/>
          </a:ln>
        </p:spPr>
        <p:txBody>
          <a:bodyPr spcFirstLastPara="1" wrap="square" lIns="91425" tIns="91425" rIns="91425" bIns="91425" anchor="t" anchorCtr="0">
            <a:noAutofit/>
          </a:bodyPr>
          <a:lstStyle/>
          <a:p>
            <a:pPr lvl="0"/>
            <a:r>
              <a:rPr lang="en-GB" dirty="0">
                <a:solidFill>
                  <a:schemeClr val="dk1"/>
                </a:solidFill>
                <a:latin typeface="Times New Roman"/>
                <a:ea typeface="Times New Roman"/>
                <a:cs typeface="Times New Roman"/>
                <a:sym typeface="Times New Roman"/>
              </a:rPr>
              <a:t>Presented by:</a:t>
            </a:r>
            <a:br>
              <a:rPr lang="en-GB" dirty="0">
                <a:solidFill>
                  <a:schemeClr val="dk1"/>
                </a:solidFill>
                <a:latin typeface="Times New Roman"/>
                <a:ea typeface="Times New Roman"/>
                <a:cs typeface="Times New Roman"/>
                <a:sym typeface="Times New Roman"/>
              </a:rPr>
            </a:br>
            <a:r>
              <a:rPr lang="en-GB" sz="2800" dirty="0">
                <a:solidFill>
                  <a:schemeClr val="dk2"/>
                </a:solidFill>
                <a:latin typeface="Times New Roman"/>
                <a:ea typeface="Times New Roman"/>
                <a:cs typeface="Times New Roman"/>
                <a:sym typeface="Times New Roman"/>
              </a:rPr>
              <a:t>Team 2</a:t>
            </a:r>
            <a:br>
              <a:rPr lang="en-GB" dirty="0">
                <a:solidFill>
                  <a:schemeClr val="lt1"/>
                </a:solidFill>
                <a:latin typeface="Times New Roman"/>
                <a:ea typeface="Times New Roman"/>
                <a:cs typeface="Times New Roman"/>
                <a:sym typeface="Times New Roman"/>
              </a:rPr>
            </a:br>
            <a:r>
              <a:rPr lang="en-GB" sz="2800" dirty="0">
                <a:solidFill>
                  <a:schemeClr val="dk2"/>
                </a:solidFill>
                <a:latin typeface="Times New Roman"/>
                <a:ea typeface="Times New Roman"/>
                <a:cs typeface="Times New Roman"/>
                <a:sym typeface="Times New Roman"/>
              </a:rPr>
              <a:t>Batch-90</a:t>
            </a:r>
            <a:br>
              <a:rPr lang="en-GB" sz="2800" dirty="0">
                <a:solidFill>
                  <a:schemeClr val="dk2"/>
                </a:solidFill>
                <a:latin typeface="Times New Roman"/>
                <a:ea typeface="Times New Roman"/>
                <a:cs typeface="Times New Roman"/>
                <a:sym typeface="Times New Roman"/>
              </a:rPr>
            </a:br>
            <a:br>
              <a:rPr lang="en-GB" sz="2800" dirty="0">
                <a:solidFill>
                  <a:schemeClr val="dk2"/>
                </a:solidFill>
                <a:latin typeface="Times New Roman"/>
                <a:ea typeface="Times New Roman"/>
                <a:cs typeface="Times New Roman"/>
                <a:sym typeface="Times New Roman"/>
              </a:rPr>
            </a:br>
            <a:r>
              <a:rPr lang="en-GB" dirty="0">
                <a:solidFill>
                  <a:schemeClr val="dk2"/>
                </a:solidFill>
                <a:latin typeface="Times New Roman"/>
                <a:ea typeface="Times New Roman"/>
                <a:cs typeface="Times New Roman"/>
                <a:sym typeface="Times New Roman"/>
              </a:rPr>
              <a:t>                             </a:t>
            </a:r>
            <a:r>
              <a:rPr lang="en-GB" sz="1800" dirty="0">
                <a:solidFill>
                  <a:schemeClr val="dk2"/>
                </a:solidFill>
                <a:latin typeface="Times New Roman"/>
                <a:ea typeface="Times New Roman"/>
                <a:cs typeface="Times New Roman"/>
                <a:sym typeface="Times New Roman"/>
              </a:rPr>
              <a:t>         Gayatri Jaiswal (Emp Id: 6242)                      				   Gaganashree Ram (Emp id: 6237)</a:t>
            </a:r>
            <a:br>
              <a:rPr lang="en-GB" sz="1800" dirty="0">
                <a:solidFill>
                  <a:schemeClr val="dk2"/>
                </a:solidFill>
                <a:latin typeface="Times New Roman"/>
                <a:ea typeface="Times New Roman"/>
                <a:cs typeface="Times New Roman"/>
                <a:sym typeface="Times New Roman"/>
              </a:rPr>
            </a:br>
            <a:r>
              <a:rPr lang="en-GB" sz="1800" dirty="0">
                <a:solidFill>
                  <a:schemeClr val="dk2"/>
                </a:solidFill>
                <a:latin typeface="Times New Roman"/>
                <a:ea typeface="Times New Roman"/>
                <a:cs typeface="Times New Roman"/>
                <a:sym typeface="Times New Roman"/>
              </a:rPr>
              <a:t>                                                 	   Prem Ganesh (Emp id: 6240)</a:t>
            </a:r>
            <a:br>
              <a:rPr lang="en-GB" sz="1800" dirty="0">
                <a:solidFill>
                  <a:schemeClr val="dk2"/>
                </a:solidFill>
                <a:latin typeface="Times New Roman"/>
                <a:ea typeface="Times New Roman"/>
                <a:cs typeface="Times New Roman"/>
                <a:sym typeface="Times New Roman"/>
              </a:rPr>
            </a:br>
            <a:r>
              <a:rPr lang="en-GB" sz="1800" dirty="0">
                <a:solidFill>
                  <a:schemeClr val="dk2"/>
                </a:solidFill>
                <a:latin typeface="Times New Roman"/>
                <a:ea typeface="Times New Roman"/>
                <a:cs typeface="Times New Roman"/>
                <a:sym typeface="Times New Roman"/>
              </a:rPr>
              <a:t>                                                  	   </a:t>
            </a:r>
            <a:r>
              <a:rPr lang="en-GB" sz="1800" dirty="0" err="1">
                <a:solidFill>
                  <a:schemeClr val="dk2"/>
                </a:solidFill>
                <a:latin typeface="Times New Roman"/>
                <a:ea typeface="Times New Roman"/>
                <a:cs typeface="Times New Roman"/>
                <a:sym typeface="Times New Roman"/>
              </a:rPr>
              <a:t>Gumit</a:t>
            </a:r>
            <a:r>
              <a:rPr lang="en-GB" sz="1800" dirty="0">
                <a:solidFill>
                  <a:schemeClr val="dk2"/>
                </a:solidFill>
                <a:latin typeface="Times New Roman"/>
                <a:ea typeface="Times New Roman"/>
                <a:cs typeface="Times New Roman"/>
                <a:sym typeface="Times New Roman"/>
              </a:rPr>
              <a:t> Rathore (Emp id: 6248) </a:t>
            </a:r>
            <a:br>
              <a:rPr lang="en-GB" sz="1800" dirty="0">
                <a:solidFill>
                  <a:schemeClr val="dk2"/>
                </a:solidFill>
                <a:latin typeface="Times New Roman"/>
                <a:ea typeface="Times New Roman"/>
                <a:cs typeface="Times New Roman"/>
                <a:sym typeface="Times New Roman"/>
              </a:rPr>
            </a:br>
            <a:r>
              <a:rPr lang="en-GB" sz="1800" dirty="0">
                <a:solidFill>
                  <a:schemeClr val="dk2"/>
                </a:solidFill>
                <a:latin typeface="Times New Roman"/>
                <a:ea typeface="Times New Roman"/>
                <a:cs typeface="Times New Roman"/>
                <a:sym typeface="Times New Roman"/>
              </a:rPr>
              <a:t>                                                  	   Harsh Nayak (Emp id: 6238)</a:t>
            </a:r>
            <a:br>
              <a:rPr lang="en-GB" sz="1800" dirty="0">
                <a:solidFill>
                  <a:schemeClr val="dk2"/>
                </a:solidFill>
                <a:latin typeface="Times New Roman"/>
                <a:ea typeface="Times New Roman"/>
                <a:cs typeface="Times New Roman"/>
                <a:sym typeface="Times New Roman"/>
              </a:rPr>
            </a:br>
            <a:r>
              <a:rPr lang="en-GB" sz="1800" dirty="0">
                <a:solidFill>
                  <a:schemeClr val="dk2"/>
                </a:solidFill>
                <a:latin typeface="Times New Roman"/>
                <a:ea typeface="Times New Roman"/>
                <a:cs typeface="Times New Roman"/>
                <a:sym typeface="Times New Roman"/>
              </a:rPr>
              <a:t>       				   </a:t>
            </a:r>
            <a:r>
              <a:rPr lang="en-GB" sz="1800" dirty="0" err="1">
                <a:solidFill>
                  <a:schemeClr val="dk2"/>
                </a:solidFill>
                <a:latin typeface="Times New Roman"/>
                <a:ea typeface="Times New Roman"/>
                <a:cs typeface="Times New Roman"/>
                <a:sym typeface="Times New Roman"/>
              </a:rPr>
              <a:t>Donavalli</a:t>
            </a:r>
            <a:r>
              <a:rPr lang="en-GB" sz="1800" dirty="0">
                <a:solidFill>
                  <a:schemeClr val="dk2"/>
                </a:solidFill>
                <a:latin typeface="Times New Roman"/>
                <a:ea typeface="Times New Roman"/>
                <a:cs typeface="Times New Roman"/>
                <a:sym typeface="Times New Roman"/>
              </a:rPr>
              <a:t> Nani Babu (Emp id: 6250)</a:t>
            </a:r>
            <a:br>
              <a:rPr lang="en-GB" sz="1800" dirty="0">
                <a:solidFill>
                  <a:schemeClr val="dk2"/>
                </a:solidFill>
                <a:latin typeface="Times New Roman"/>
                <a:ea typeface="Times New Roman"/>
                <a:cs typeface="Times New Roman"/>
                <a:sym typeface="Times New Roman"/>
              </a:rPr>
            </a:br>
            <a:br>
              <a:rPr lang="en-GB" sz="1600" dirty="0">
                <a:solidFill>
                  <a:schemeClr val="lt1"/>
                </a:solidFill>
                <a:latin typeface="Times New Roman"/>
                <a:ea typeface="Times New Roman"/>
                <a:cs typeface="Times New Roman"/>
                <a:sym typeface="Times New Roman"/>
              </a:rPr>
            </a:br>
            <a:br>
              <a:rPr lang="en-GB" sz="1600" dirty="0">
                <a:latin typeface="Times New Roman"/>
                <a:ea typeface="Times New Roman"/>
                <a:cs typeface="Times New Roman"/>
                <a:sym typeface="Times New Roman"/>
              </a:rPr>
            </a:br>
            <a:r>
              <a:rPr lang="en-GB" sz="1800" dirty="0">
                <a:solidFill>
                  <a:schemeClr val="dk2"/>
                </a:solidFill>
                <a:latin typeface="Times New Roman"/>
                <a:ea typeface="Times New Roman"/>
                <a:cs typeface="Times New Roman"/>
                <a:sym typeface="Times New Roman"/>
              </a:rPr>
              <a:t>                                                                               </a:t>
            </a:r>
            <a:br>
              <a:rPr lang="en-GB" sz="1800" dirty="0">
                <a:solidFill>
                  <a:schemeClr val="dk2"/>
                </a:solidFill>
                <a:latin typeface="Times New Roman"/>
                <a:ea typeface="Times New Roman"/>
                <a:cs typeface="Times New Roman"/>
                <a:sym typeface="Times New Roman"/>
              </a:rPr>
            </a:br>
            <a:r>
              <a:rPr lang="en-GB" sz="1800" dirty="0">
                <a:solidFill>
                  <a:schemeClr val="dk2"/>
                </a:solidFill>
                <a:latin typeface="Times New Roman"/>
                <a:ea typeface="Times New Roman"/>
                <a:cs typeface="Times New Roman"/>
                <a:sym typeface="Times New Roman"/>
              </a:rPr>
              <a:t>                                                        </a:t>
            </a:r>
            <a:endParaRPr sz="1800" dirty="0">
              <a:solidFill>
                <a:schemeClr val="dk2"/>
              </a:solidFill>
              <a:latin typeface="Times New Roman"/>
              <a:ea typeface="Times New Roman"/>
              <a:cs typeface="Times New Roman"/>
              <a:sym typeface="Times New Roman"/>
            </a:endParaRPr>
          </a:p>
        </p:txBody>
      </p:sp>
      <p:pic>
        <p:nvPicPr>
          <p:cNvPr id="103" name="Google Shape;103;p16"/>
          <p:cNvPicPr preferRelativeResize="0"/>
          <p:nvPr/>
        </p:nvPicPr>
        <p:blipFill rotWithShape="1">
          <a:blip r:embed="rId3">
            <a:alphaModFix/>
          </a:blip>
          <a:srcRect/>
          <a:stretch/>
        </p:blipFill>
        <p:spPr>
          <a:xfrm>
            <a:off x="16527795" y="12277"/>
            <a:ext cx="1466849" cy="1466849"/>
          </a:xfrm>
          <a:prstGeom prst="rect">
            <a:avLst/>
          </a:prstGeom>
          <a:noFill/>
          <a:ln>
            <a:noFill/>
          </a:ln>
        </p:spPr>
      </p:pic>
      <p:pic>
        <p:nvPicPr>
          <p:cNvPr id="104" name="Google Shape;104;p16"/>
          <p:cNvPicPr preferRelativeResize="0"/>
          <p:nvPr/>
        </p:nvPicPr>
        <p:blipFill rotWithShape="1">
          <a:blip r:embed="rId3">
            <a:alphaModFix/>
          </a:blip>
          <a:srcRect/>
          <a:stretch/>
        </p:blipFill>
        <p:spPr>
          <a:xfrm>
            <a:off x="16654795" y="139277"/>
            <a:ext cx="1466849" cy="1466849"/>
          </a:xfrm>
          <a:prstGeom prst="rect">
            <a:avLst/>
          </a:prstGeom>
          <a:noFill/>
          <a:ln>
            <a:noFill/>
          </a:ln>
        </p:spPr>
      </p:pic>
      <p:pic>
        <p:nvPicPr>
          <p:cNvPr id="105" name="Google Shape;105;p16"/>
          <p:cNvPicPr preferRelativeResize="0"/>
          <p:nvPr/>
        </p:nvPicPr>
        <p:blipFill rotWithShape="1">
          <a:blip r:embed="rId3">
            <a:alphaModFix/>
          </a:blip>
          <a:srcRect/>
          <a:stretch/>
        </p:blipFill>
        <p:spPr>
          <a:xfrm>
            <a:off x="16412766" y="-21"/>
            <a:ext cx="1466849" cy="1466849"/>
          </a:xfrm>
          <a:prstGeom prst="rect">
            <a:avLst/>
          </a:prstGeom>
          <a:noFill/>
          <a:ln>
            <a:noFill/>
          </a:ln>
        </p:spPr>
      </p:pic>
      <p:pic>
        <p:nvPicPr>
          <p:cNvPr id="106" name="Google Shape;106;p16"/>
          <p:cNvPicPr preferRelativeResize="0"/>
          <p:nvPr/>
        </p:nvPicPr>
        <p:blipFill rotWithShape="1">
          <a:blip r:embed="rId4">
            <a:alphaModFix/>
          </a:blip>
          <a:srcRect/>
          <a:stretch/>
        </p:blipFill>
        <p:spPr>
          <a:xfrm>
            <a:off x="7668260" y="411480"/>
            <a:ext cx="1051560" cy="849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411B3-A876-42DE-A4D0-6F72AE2EE1F6}"/>
              </a:ext>
            </a:extLst>
          </p:cNvPr>
          <p:cNvSpPr>
            <a:spLocks noGrp="1"/>
          </p:cNvSpPr>
          <p:nvPr>
            <p:ph type="title"/>
          </p:nvPr>
        </p:nvSpPr>
        <p:spPr>
          <a:xfrm>
            <a:off x="311700" y="270725"/>
            <a:ext cx="8520600" cy="607800"/>
          </a:xfrm>
        </p:spPr>
        <p:txBody>
          <a:bodyPr>
            <a:noAutofit/>
          </a:bodyPr>
          <a:lstStyle/>
          <a:p>
            <a:pPr algn="ctr"/>
            <a:r>
              <a:rPr lang="en-US" sz="3600" dirty="0">
                <a:latin typeface="Times New Roman" panose="02020603050405020304" pitchFamily="18" charset="0"/>
                <a:cs typeface="Times New Roman" panose="02020603050405020304" pitchFamily="18" charset="0"/>
              </a:rPr>
              <a:t>CONCLUSION</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F7E39EF-A9E4-4E7D-8F68-AA99790A9011}"/>
              </a:ext>
            </a:extLst>
          </p:cNvPr>
          <p:cNvSpPr>
            <a:spLocks noGrp="1"/>
          </p:cNvSpPr>
          <p:nvPr>
            <p:ph type="body" idx="1"/>
          </p:nvPr>
        </p:nvSpPr>
        <p:spPr/>
        <p:txBody>
          <a:bodyPr/>
          <a:lstStyle/>
          <a:p>
            <a:pPr>
              <a:lnSpc>
                <a:spcPct val="150000"/>
              </a:lnSpc>
              <a:buFont typeface="Wingdings" panose="05000000000000000000" pitchFamily="2" charset="2"/>
              <a:buChar char="Ø"/>
            </a:pPr>
            <a:r>
              <a:rPr lang="en-US" dirty="0">
                <a:latin typeface="Open Sans" panose="020B0604020202020204" charset="0"/>
                <a:ea typeface="Open Sans" panose="020B0604020202020204" charset="0"/>
                <a:cs typeface="Open Sans" panose="020B0604020202020204" charset="0"/>
              </a:rPr>
              <a:t>The main objective of the Online Book Store is to manage  the details of Books,Customer,Payment,Delivery,Bills. It manages all the information about Books, Stock, Bills, Books.</a:t>
            </a:r>
            <a:endParaRPr lang="en-IN" sz="1800" dirty="0">
              <a:latin typeface="Open Sans" panose="020B0604020202020204" charset="0"/>
              <a:ea typeface="Open Sans" panose="020B0604020202020204" charset="0"/>
              <a:cs typeface="Open Sans" panose="020B0604020202020204" charset="0"/>
            </a:endParaRPr>
          </a:p>
          <a:p>
            <a:pPr>
              <a:lnSpc>
                <a:spcPct val="150000"/>
              </a:lnSpc>
              <a:buFont typeface="Wingdings" panose="05000000000000000000" pitchFamily="2" charset="2"/>
              <a:buChar char="Ø"/>
            </a:pPr>
            <a:r>
              <a:rPr lang="en-IN" dirty="0">
                <a:latin typeface="Open Sans" panose="020B0606030504020204" pitchFamily="34" charset="0"/>
                <a:ea typeface="Open Sans" panose="020B0606030504020204" pitchFamily="34" charset="0"/>
                <a:cs typeface="Open Sans" panose="020B0606030504020204" pitchFamily="34" charset="0"/>
              </a:rPr>
              <a:t>The purpose of the project is to build an application program to reduce the manual work for managing the </a:t>
            </a:r>
            <a:r>
              <a:rPr lang="en-IN" dirty="0" err="1">
                <a:latin typeface="Open Sans" panose="020B0606030504020204" pitchFamily="34" charset="0"/>
                <a:ea typeface="Open Sans" panose="020B0606030504020204" pitchFamily="34" charset="0"/>
                <a:cs typeface="Open Sans" panose="020B0606030504020204" pitchFamily="34" charset="0"/>
              </a:rPr>
              <a:t>Books,Customer,Stock,Payment</a:t>
            </a:r>
            <a:r>
              <a:rPr lang="en-IN" dirty="0">
                <a:latin typeface="Open Sans" panose="020B0606030504020204" pitchFamily="34" charset="0"/>
                <a:ea typeface="Open Sans" panose="020B0606030504020204" pitchFamily="34" charset="0"/>
                <a:cs typeface="Open Sans" panose="020B0606030504020204" pitchFamily="34" charset="0"/>
              </a:rPr>
              <a:t>.</a:t>
            </a:r>
            <a:endParaRPr lang="en-IN" sz="1800" dirty="0">
              <a:latin typeface="Open Sans" panose="020B0606030504020204" pitchFamily="34" charset="0"/>
              <a:ea typeface="Open Sans" panose="020B0606030504020204" pitchFamily="34" charset="0"/>
              <a:cs typeface="Open Sans" panose="020B0606030504020204" pitchFamily="34" charset="0"/>
            </a:endParaRPr>
          </a:p>
          <a:p>
            <a:pPr marL="114300" indent="0">
              <a:buNone/>
            </a:pPr>
            <a:endParaRPr lang="en-IN"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Google Shape;209;p22">
            <a:extLst>
              <a:ext uri="{FF2B5EF4-FFF2-40B4-BE49-F238E27FC236}">
                <a16:creationId xmlns:a16="http://schemas.microsoft.com/office/drawing/2014/main" id="{A8D1C92B-7D44-4370-A867-1965C0DF0DE9}"/>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spTree>
    <p:extLst>
      <p:ext uri="{BB962C8B-B14F-4D97-AF65-F5344CB8AC3E}">
        <p14:creationId xmlns:p14="http://schemas.microsoft.com/office/powerpoint/2010/main" val="2478761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9"/>
          <p:cNvSpPr txBox="1">
            <a:spLocks noGrp="1"/>
          </p:cNvSpPr>
          <p:nvPr>
            <p:ph type="title"/>
          </p:nvPr>
        </p:nvSpPr>
        <p:spPr>
          <a:xfrm>
            <a:off x="2754488" y="1613065"/>
            <a:ext cx="4075289" cy="129946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dirty="0">
                <a:latin typeface="Open Sans" panose="020B0606030504020204" pitchFamily="34" charset="0"/>
                <a:ea typeface="Open Sans" panose="020B0606030504020204" pitchFamily="34" charset="0"/>
                <a:cs typeface="Open Sans" panose="020B0606030504020204" pitchFamily="34" charset="0"/>
              </a:rPr>
              <a:t>     THANK YOU</a:t>
            </a:r>
            <a:endParaRPr sz="3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69" name="Google Shape;269;p29"/>
          <p:cNvPicPr preferRelativeResize="0"/>
          <p:nvPr/>
        </p:nvPicPr>
        <p:blipFill rotWithShape="1">
          <a:blip r:embed="rId3">
            <a:alphaModFix/>
          </a:blip>
          <a:srcRect/>
          <a:stretch/>
        </p:blipFill>
        <p:spPr>
          <a:xfrm>
            <a:off x="7978975" y="103824"/>
            <a:ext cx="1046800" cy="922900"/>
          </a:xfrm>
          <a:prstGeom prst="rect">
            <a:avLst/>
          </a:prstGeom>
          <a:noFill/>
          <a:ln>
            <a:noFill/>
          </a:ln>
        </p:spPr>
      </p:pic>
      <p:pic>
        <p:nvPicPr>
          <p:cNvPr id="270" name="Google Shape;270;p29"/>
          <p:cNvPicPr preferRelativeResize="0"/>
          <p:nvPr/>
        </p:nvPicPr>
        <p:blipFill rotWithShape="1">
          <a:blip r:embed="rId4">
            <a:alphaModFix/>
          </a:blip>
          <a:srcRect/>
          <a:stretch/>
        </p:blipFill>
        <p:spPr>
          <a:xfrm>
            <a:off x="256875" y="121855"/>
            <a:ext cx="2071370" cy="90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83895" y="628310"/>
            <a:ext cx="4988400" cy="115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GB">
                <a:solidFill>
                  <a:schemeClr val="dk1"/>
                </a:solidFill>
                <a:latin typeface="Times New Roman"/>
                <a:ea typeface="Times New Roman"/>
                <a:cs typeface="Times New Roman"/>
                <a:sym typeface="Times New Roman"/>
              </a:rPr>
              <a:t>CONTENTS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p:txBody>
      </p:sp>
      <p:sp>
        <p:nvSpPr>
          <p:cNvPr id="112" name="Google Shape;112;p17"/>
          <p:cNvSpPr txBox="1">
            <a:spLocks noGrp="1"/>
          </p:cNvSpPr>
          <p:nvPr>
            <p:ph type="subTitle" idx="1"/>
          </p:nvPr>
        </p:nvSpPr>
        <p:spPr>
          <a:xfrm>
            <a:off x="685800" y="1448434"/>
            <a:ext cx="4986495" cy="334685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7000"/>
              </a:lnSpc>
              <a:spcBef>
                <a:spcPts val="800"/>
              </a:spcBef>
              <a:spcAft>
                <a:spcPts val="0"/>
              </a:spcAft>
              <a:buSzPts val="1400"/>
              <a:buFont typeface="Noto Sans Symbols"/>
              <a:buChar char="●"/>
            </a:pPr>
            <a:r>
              <a:rPr lang="en-GB" sz="1800" b="1" dirty="0">
                <a:latin typeface="Times New Roman"/>
                <a:ea typeface="Times New Roman"/>
                <a:cs typeface="Times New Roman"/>
                <a:sym typeface="Times New Roman"/>
              </a:rPr>
              <a:t>Problem Statement</a:t>
            </a:r>
            <a:endParaRPr sz="1800" b="1" dirty="0">
              <a:latin typeface="Times New Roman"/>
              <a:ea typeface="Times New Roman"/>
              <a:cs typeface="Times New Roman"/>
              <a:sym typeface="Times New Roman"/>
            </a:endParaRPr>
          </a:p>
          <a:p>
            <a:pPr marL="285750" marR="0" lvl="0" indent="-285750" algn="l" rtl="0">
              <a:lnSpc>
                <a:spcPct val="107000"/>
              </a:lnSpc>
              <a:spcBef>
                <a:spcPts val="800"/>
              </a:spcBef>
              <a:spcAft>
                <a:spcPts val="0"/>
              </a:spcAft>
              <a:buSzPts val="1400"/>
              <a:buFont typeface="Noto Sans Symbols"/>
              <a:buChar char="●"/>
            </a:pPr>
            <a:r>
              <a:rPr lang="en-GB" sz="1800" b="1" dirty="0">
                <a:latin typeface="Times New Roman"/>
                <a:ea typeface="Times New Roman"/>
                <a:cs typeface="Times New Roman"/>
                <a:sym typeface="Times New Roman"/>
              </a:rPr>
              <a:t>Implementation Technology</a:t>
            </a:r>
          </a:p>
          <a:p>
            <a:pPr marL="285750" marR="0" lvl="0" indent="-285750" algn="l" rtl="0">
              <a:lnSpc>
                <a:spcPct val="107000"/>
              </a:lnSpc>
              <a:spcBef>
                <a:spcPts val="800"/>
              </a:spcBef>
              <a:spcAft>
                <a:spcPts val="0"/>
              </a:spcAft>
              <a:buSzPts val="1400"/>
              <a:buFont typeface="Noto Sans Symbols"/>
              <a:buChar char="●"/>
            </a:pPr>
            <a:r>
              <a:rPr lang="en-GB" sz="1800" b="1" dirty="0">
                <a:latin typeface="Times New Roman"/>
                <a:ea typeface="Times New Roman"/>
                <a:cs typeface="Times New Roman"/>
                <a:sym typeface="Times New Roman"/>
              </a:rPr>
              <a:t>Project Requirement</a:t>
            </a:r>
            <a:endParaRPr sz="1800" b="1" dirty="0">
              <a:latin typeface="Times New Roman"/>
              <a:ea typeface="Times New Roman"/>
              <a:cs typeface="Times New Roman"/>
              <a:sym typeface="Times New Roman"/>
            </a:endParaRPr>
          </a:p>
          <a:p>
            <a:pPr marL="285750" marR="0" lvl="0" indent="-285750" algn="l" rtl="0">
              <a:lnSpc>
                <a:spcPct val="107000"/>
              </a:lnSpc>
              <a:spcBef>
                <a:spcPts val="800"/>
              </a:spcBef>
              <a:spcAft>
                <a:spcPts val="0"/>
              </a:spcAft>
              <a:buSzPts val="1400"/>
              <a:buFont typeface="Noto Sans Symbols"/>
              <a:buChar char="●"/>
            </a:pPr>
            <a:r>
              <a:rPr lang="en-GB" sz="1800" b="1" dirty="0">
                <a:latin typeface="Times New Roman"/>
                <a:ea typeface="Times New Roman"/>
                <a:cs typeface="Times New Roman"/>
                <a:sym typeface="Times New Roman"/>
              </a:rPr>
              <a:t>Result</a:t>
            </a:r>
          </a:p>
          <a:p>
            <a:pPr marL="285750" marR="0" lvl="0" indent="-285750" algn="l" rtl="0">
              <a:lnSpc>
                <a:spcPct val="107000"/>
              </a:lnSpc>
              <a:spcBef>
                <a:spcPts val="800"/>
              </a:spcBef>
              <a:spcAft>
                <a:spcPts val="0"/>
              </a:spcAft>
              <a:buSzPts val="1400"/>
              <a:buFont typeface="Noto Sans Symbols"/>
              <a:buChar char="●"/>
            </a:pPr>
            <a:r>
              <a:rPr lang="en-GB" sz="1800" b="1" dirty="0">
                <a:latin typeface="Times New Roman"/>
                <a:ea typeface="Times New Roman"/>
                <a:cs typeface="Times New Roman"/>
                <a:sym typeface="Times New Roman"/>
              </a:rPr>
              <a:t>Importance of online book store</a:t>
            </a:r>
          </a:p>
          <a:p>
            <a:pPr marL="285750" marR="0" lvl="0" indent="-285750" algn="l" rtl="0">
              <a:lnSpc>
                <a:spcPct val="107000"/>
              </a:lnSpc>
              <a:spcBef>
                <a:spcPts val="800"/>
              </a:spcBef>
              <a:spcAft>
                <a:spcPts val="0"/>
              </a:spcAft>
              <a:buSzPts val="1400"/>
              <a:buFont typeface="Noto Sans Symbols"/>
              <a:buChar char="●"/>
            </a:pPr>
            <a:r>
              <a:rPr lang="en-GB" sz="1800" b="1" dirty="0">
                <a:latin typeface="Times New Roman"/>
                <a:ea typeface="Times New Roman"/>
                <a:cs typeface="Times New Roman"/>
                <a:sym typeface="Times New Roman"/>
              </a:rPr>
              <a:t>Pros and Cons </a:t>
            </a:r>
            <a:endParaRPr dirty="0"/>
          </a:p>
          <a:p>
            <a:pPr marL="285750" marR="0" lvl="0" indent="-285750" algn="l" rtl="0">
              <a:lnSpc>
                <a:spcPct val="107000"/>
              </a:lnSpc>
              <a:spcBef>
                <a:spcPts val="800"/>
              </a:spcBef>
              <a:spcAft>
                <a:spcPts val="0"/>
              </a:spcAft>
              <a:buSzPts val="1400"/>
              <a:buFont typeface="Noto Sans Symbols"/>
              <a:buChar char="●"/>
            </a:pPr>
            <a:r>
              <a:rPr lang="en-GB" sz="1800" b="1" dirty="0">
                <a:latin typeface="Times New Roman"/>
                <a:ea typeface="Times New Roman"/>
                <a:cs typeface="Times New Roman"/>
                <a:sym typeface="Times New Roman"/>
              </a:rPr>
              <a:t>Future Enhancement</a:t>
            </a:r>
          </a:p>
          <a:p>
            <a:pPr marL="285750" marR="0" lvl="0" indent="-285750" algn="l" rtl="0">
              <a:lnSpc>
                <a:spcPct val="107000"/>
              </a:lnSpc>
              <a:spcBef>
                <a:spcPts val="800"/>
              </a:spcBef>
              <a:spcAft>
                <a:spcPts val="0"/>
              </a:spcAft>
              <a:buSzPts val="1400"/>
              <a:buFont typeface="Noto Sans Symbols"/>
              <a:buChar char="●"/>
            </a:pPr>
            <a:r>
              <a:rPr lang="en-GB" sz="1800" b="1" dirty="0">
                <a:latin typeface="Times New Roman"/>
                <a:ea typeface="Times New Roman"/>
                <a:cs typeface="Times New Roman"/>
                <a:sym typeface="Times New Roman"/>
              </a:rPr>
              <a:t>Conclusion</a:t>
            </a:r>
            <a:endParaRPr sz="1800" b="1" dirty="0">
              <a:latin typeface="Times New Roman"/>
              <a:ea typeface="Times New Roman"/>
              <a:cs typeface="Times New Roman"/>
              <a:sym typeface="Times New Roman"/>
            </a:endParaRPr>
          </a:p>
          <a:p>
            <a:pPr marL="342900" marR="2348865" lvl="0" indent="-254000" algn="l" rtl="0">
              <a:lnSpc>
                <a:spcPct val="444999"/>
              </a:lnSpc>
              <a:spcBef>
                <a:spcPts val="1135"/>
              </a:spcBef>
              <a:spcAft>
                <a:spcPts val="0"/>
              </a:spcAft>
              <a:buSzPts val="1400"/>
              <a:buFont typeface="Noto Sans Symbols"/>
              <a:buNone/>
            </a:pPr>
            <a:endParaRPr sz="1800" b="1" dirty="0">
              <a:solidFill>
                <a:schemeClr val="dk1"/>
              </a:solidFill>
              <a:latin typeface="Times New Roman"/>
              <a:ea typeface="Times New Roman"/>
              <a:cs typeface="Times New Roman"/>
              <a:sym typeface="Times New Roman"/>
            </a:endParaRPr>
          </a:p>
          <a:p>
            <a:pPr marL="419100" lvl="0" indent="-254000" algn="l" rtl="0">
              <a:lnSpc>
                <a:spcPct val="100000"/>
              </a:lnSpc>
              <a:spcBef>
                <a:spcPts val="0"/>
              </a:spcBef>
              <a:spcAft>
                <a:spcPts val="0"/>
              </a:spcAft>
              <a:buSzPts val="1400"/>
              <a:buFont typeface="Noto Sans Symbols"/>
              <a:buNone/>
            </a:pPr>
            <a:endParaRPr sz="1800" b="1" dirty="0">
              <a:solidFill>
                <a:schemeClr val="dk1"/>
              </a:solidFill>
              <a:latin typeface="Times New Roman"/>
              <a:ea typeface="Times New Roman"/>
              <a:cs typeface="Times New Roman"/>
              <a:sym typeface="Times New Roman"/>
            </a:endParaRPr>
          </a:p>
        </p:txBody>
      </p:sp>
      <p:pic>
        <p:nvPicPr>
          <p:cNvPr id="113" name="Google Shape;113;p17"/>
          <p:cNvPicPr preferRelativeResize="0"/>
          <p:nvPr/>
        </p:nvPicPr>
        <p:blipFill rotWithShape="1">
          <a:blip r:embed="rId3">
            <a:alphaModFix/>
          </a:blip>
          <a:srcRect/>
          <a:stretch/>
        </p:blipFill>
        <p:spPr>
          <a:xfrm>
            <a:off x="7609205" y="483870"/>
            <a:ext cx="1092835" cy="9321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1377300" y="411471"/>
            <a:ext cx="6616800" cy="83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GB" sz="3600">
                <a:solidFill>
                  <a:schemeClr val="dk1"/>
                </a:solidFill>
                <a:latin typeface="Times New Roman"/>
                <a:ea typeface="Times New Roman"/>
                <a:cs typeface="Times New Roman"/>
                <a:sym typeface="Times New Roman"/>
              </a:rPr>
              <a:t>PROBLEM STATEMENT</a:t>
            </a:r>
            <a:br>
              <a:rPr lang="en-GB" sz="3600"/>
            </a:br>
            <a:endParaRPr sz="3600"/>
          </a:p>
        </p:txBody>
      </p:sp>
      <p:sp>
        <p:nvSpPr>
          <p:cNvPr id="127" name="Google Shape;127;p19"/>
          <p:cNvSpPr txBox="1">
            <a:spLocks noGrp="1"/>
          </p:cNvSpPr>
          <p:nvPr>
            <p:ph type="body" idx="1"/>
          </p:nvPr>
        </p:nvSpPr>
        <p:spPr>
          <a:xfrm>
            <a:off x="682350" y="1064201"/>
            <a:ext cx="8006700" cy="2863200"/>
          </a:xfrm>
          <a:prstGeom prst="rect">
            <a:avLst/>
          </a:prstGeom>
          <a:noFill/>
          <a:ln>
            <a:noFill/>
          </a:ln>
        </p:spPr>
        <p:txBody>
          <a:bodyPr spcFirstLastPara="1" wrap="square" lIns="91425" tIns="91425" rIns="91425" bIns="91425" anchor="t" anchorCtr="0">
            <a:noAutofit/>
          </a:bodyPr>
          <a:lstStyle/>
          <a:p>
            <a:pPr marL="114300" indent="0">
              <a:lnSpc>
                <a:spcPct val="130000"/>
              </a:lnSpc>
              <a:buNone/>
            </a:pPr>
            <a:r>
              <a:rPr lang="en-US" dirty="0">
                <a:cs typeface="Times New Roman"/>
              </a:rPr>
              <a:t>Customers will use an web based interface to browse books based on categories, search books using keywords. Initially only the title and author of the book(s) are displayed, on click other attributes are displayed. Customers can buy books using their payment methods. The store also displays the number of copies of the book left in stock. Out of stock books cannot be purchased immediately, but can be ordered.</a:t>
            </a:r>
            <a:endParaRPr lang="en-US" dirty="0"/>
          </a:p>
        </p:txBody>
      </p:sp>
      <p:pic>
        <p:nvPicPr>
          <p:cNvPr id="129" name="Google Shape;129;p19"/>
          <p:cNvPicPr preferRelativeResize="0"/>
          <p:nvPr/>
        </p:nvPicPr>
        <p:blipFill rotWithShape="1">
          <a:blip r:embed="rId3">
            <a:alphaModFix/>
          </a:blip>
          <a:srcRect/>
          <a:stretch/>
        </p:blipFill>
        <p:spPr>
          <a:xfrm>
            <a:off x="7978975" y="103824"/>
            <a:ext cx="1046800" cy="922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829339" y="18764"/>
            <a:ext cx="7485321" cy="130507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GB" sz="3600" dirty="0">
                <a:solidFill>
                  <a:schemeClr val="dk1"/>
                </a:solidFill>
                <a:latin typeface="Times New Roman"/>
                <a:ea typeface="Times New Roman"/>
                <a:cs typeface="Times New Roman"/>
                <a:sym typeface="Times New Roman"/>
              </a:rPr>
              <a:t>IMPLEMENTATION TECHNOLOGIES</a:t>
            </a:r>
            <a:br>
              <a:rPr lang="en-GB" sz="3600" dirty="0"/>
            </a:br>
            <a:endParaRPr sz="3600" dirty="0"/>
          </a:p>
        </p:txBody>
      </p:sp>
      <p:sp>
        <p:nvSpPr>
          <p:cNvPr id="192" name="Google Shape;192;p21"/>
          <p:cNvSpPr txBox="1">
            <a:spLocks noGrp="1"/>
          </p:cNvSpPr>
          <p:nvPr>
            <p:ph type="body" idx="1"/>
          </p:nvPr>
        </p:nvSpPr>
        <p:spPr>
          <a:xfrm>
            <a:off x="345558" y="1235102"/>
            <a:ext cx="8452884" cy="3708881"/>
          </a:xfrm>
          <a:prstGeom prst="rect">
            <a:avLst/>
          </a:prstGeom>
          <a:noFill/>
          <a:ln>
            <a:noFill/>
          </a:ln>
        </p:spPr>
        <p:txBody>
          <a:bodyPr spcFirstLastPara="1" wrap="square" lIns="91425" tIns="91425" rIns="91425" bIns="91425" anchor="t" anchorCtr="0">
            <a:noAutofit/>
          </a:bodyPr>
          <a:lstStyle/>
          <a:p>
            <a:pPr indent="-228600">
              <a:lnSpc>
                <a:spcPct val="100000"/>
              </a:lnSpc>
              <a:spcBef>
                <a:spcPts val="600"/>
              </a:spcBef>
              <a:buSzPts val="2400"/>
              <a:buNone/>
            </a:pPr>
            <a:r>
              <a:rPr lang="en-US" b="0" i="0" dirty="0">
                <a:solidFill>
                  <a:srgbClr val="444444"/>
                </a:solidFill>
                <a:effectLst/>
                <a:latin typeface="Open Sans" panose="020B0606030504020204" pitchFamily="34" charset="0"/>
              </a:rPr>
              <a:t>Hardware Requirements:</a:t>
            </a:r>
          </a:p>
          <a:p>
            <a:pPr marL="514350" indent="-285750">
              <a:lnSpc>
                <a:spcPct val="100000"/>
              </a:lnSpc>
              <a:spcBef>
                <a:spcPts val="600"/>
              </a:spcBef>
              <a:buSzPts val="2400"/>
              <a:buFont typeface="Wingdings" panose="05000000000000000000" pitchFamily="2" charset="2"/>
              <a:buChar char="Ø"/>
            </a:pPr>
            <a:r>
              <a:rPr lang="en-US" b="0" i="0" dirty="0">
                <a:solidFill>
                  <a:srgbClr val="444444"/>
                </a:solidFill>
                <a:effectLst/>
                <a:latin typeface="Open Sans" panose="020B0606030504020204" pitchFamily="34" charset="0"/>
              </a:rPr>
              <a:t>Processor: 64 Bit</a:t>
            </a:r>
          </a:p>
          <a:p>
            <a:pPr marL="514350" indent="-285750">
              <a:lnSpc>
                <a:spcPct val="100000"/>
              </a:lnSpc>
              <a:spcBef>
                <a:spcPts val="600"/>
              </a:spcBef>
              <a:buSzPts val="2400"/>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RAM: 2 GB</a:t>
            </a:r>
          </a:p>
          <a:p>
            <a:pPr marL="514350" indent="-285750">
              <a:lnSpc>
                <a:spcPct val="100000"/>
              </a:lnSpc>
              <a:spcBef>
                <a:spcPts val="600"/>
              </a:spcBef>
              <a:buSzPts val="24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ROM: 256 GB</a:t>
            </a:r>
          </a:p>
          <a:p>
            <a:pPr marL="228600" indent="0">
              <a:lnSpc>
                <a:spcPct val="100000"/>
              </a:lnSpc>
              <a:spcBef>
                <a:spcPts val="600"/>
              </a:spcBef>
              <a:buSzPts val="2400"/>
              <a:buNone/>
            </a:pPr>
            <a:endParaRPr lang="en-US" dirty="0">
              <a:latin typeface="Times New Roman" panose="02020603050405020304" pitchFamily="18" charset="0"/>
              <a:cs typeface="Times New Roman" panose="02020603050405020304" pitchFamily="18" charset="0"/>
            </a:endParaRPr>
          </a:p>
          <a:p>
            <a:pPr marL="228600" indent="0">
              <a:lnSpc>
                <a:spcPct val="100000"/>
              </a:lnSpc>
              <a:spcBef>
                <a:spcPts val="600"/>
              </a:spcBef>
              <a:buSzPts val="2400"/>
              <a:buNone/>
            </a:pPr>
            <a:r>
              <a:rPr lang="en-US" b="0" i="0" dirty="0">
                <a:solidFill>
                  <a:srgbClr val="444444"/>
                </a:solidFill>
                <a:effectLst/>
                <a:latin typeface="Open Sans" panose="020B0606030504020204" pitchFamily="34" charset="0"/>
              </a:rPr>
              <a:t>Software Requirements:</a:t>
            </a:r>
          </a:p>
          <a:p>
            <a:pPr marL="514350" indent="-285750">
              <a:lnSpc>
                <a:spcPct val="100000"/>
              </a:lnSpc>
              <a:spcBef>
                <a:spcPts val="600"/>
              </a:spcBef>
              <a:buSzPts val="2400"/>
              <a:buFont typeface="Wingdings" panose="05000000000000000000" pitchFamily="2" charset="2"/>
              <a:buChar char="Ø"/>
            </a:pPr>
            <a:r>
              <a:rPr lang="en-US" dirty="0">
                <a:solidFill>
                  <a:srgbClr val="444444"/>
                </a:solidFill>
                <a:latin typeface="Open Sans" panose="020B0606030504020204" pitchFamily="34" charset="0"/>
              </a:rPr>
              <a:t>Eclipse</a:t>
            </a:r>
          </a:p>
          <a:p>
            <a:pPr marL="514350" indent="-285750">
              <a:lnSpc>
                <a:spcPct val="100000"/>
              </a:lnSpc>
              <a:spcBef>
                <a:spcPts val="600"/>
              </a:spcBef>
              <a:buSzPts val="2400"/>
              <a:buFont typeface="Wingdings" panose="05000000000000000000" pitchFamily="2" charset="2"/>
              <a:buChar char="Ø"/>
            </a:pPr>
            <a:r>
              <a:rPr lang="en-US" b="0" i="0" dirty="0">
                <a:solidFill>
                  <a:srgbClr val="444444"/>
                </a:solidFill>
                <a:effectLst/>
                <a:latin typeface="Open Sans" panose="020B0606030504020204" pitchFamily="34" charset="0"/>
              </a:rPr>
              <a:t>Micro</a:t>
            </a:r>
            <a:r>
              <a:rPr lang="en-US" dirty="0">
                <a:solidFill>
                  <a:srgbClr val="444444"/>
                </a:solidFill>
                <a:latin typeface="Open Sans" panose="020B0606030504020204" pitchFamily="34" charset="0"/>
              </a:rPr>
              <a:t>soft Azure</a:t>
            </a:r>
            <a:endParaRPr lang="en-US" b="0" i="0" dirty="0">
              <a:solidFill>
                <a:srgbClr val="444444"/>
              </a:solidFill>
              <a:effectLst/>
              <a:latin typeface="Open Sans" panose="020B0606030504020204" pitchFamily="34" charset="0"/>
            </a:endParaRPr>
          </a:p>
          <a:p>
            <a:pPr marL="514350" indent="-285750">
              <a:lnSpc>
                <a:spcPct val="100000"/>
              </a:lnSpc>
              <a:spcBef>
                <a:spcPts val="600"/>
              </a:spcBef>
              <a:buSzPts val="2400"/>
              <a:buFont typeface="Wingdings" panose="05000000000000000000" pitchFamily="2" charset="2"/>
              <a:buChar char="Ø"/>
            </a:pPr>
            <a:r>
              <a:rPr lang="en-US" dirty="0">
                <a:solidFill>
                  <a:srgbClr val="444444"/>
                </a:solidFill>
                <a:latin typeface="Open Sans"/>
              </a:rPr>
              <a:t>Java </a:t>
            </a:r>
          </a:p>
          <a:p>
            <a:pPr marL="514350" indent="-285750">
              <a:lnSpc>
                <a:spcPct val="100000"/>
              </a:lnSpc>
              <a:spcBef>
                <a:spcPts val="600"/>
              </a:spcBef>
              <a:buSzPts val="2400"/>
              <a:buFont typeface="Wingdings" panose="05000000000000000000" pitchFamily="2" charset="2"/>
              <a:buChar char="Ø"/>
            </a:pPr>
            <a:r>
              <a:rPr lang="en-US" dirty="0" err="1">
                <a:solidFill>
                  <a:srgbClr val="444444"/>
                </a:solidFill>
                <a:latin typeface="Open Sans"/>
              </a:rPr>
              <a:t>Html,css</a:t>
            </a:r>
            <a:endParaRPr lang="en-US" dirty="0">
              <a:solidFill>
                <a:srgbClr val="444444"/>
              </a:solidFill>
              <a:latin typeface="Open Sans" panose="020B0606030504020204" pitchFamily="34" charset="0"/>
            </a:endParaRPr>
          </a:p>
          <a:p>
            <a:pPr marL="228600" indent="0">
              <a:lnSpc>
                <a:spcPct val="100000"/>
              </a:lnSpc>
              <a:spcBef>
                <a:spcPts val="600"/>
              </a:spcBef>
              <a:buSzPts val="2400"/>
              <a:buNone/>
            </a:pPr>
            <a:endParaRPr lang="en-US" dirty="0">
              <a:solidFill>
                <a:srgbClr val="444444"/>
              </a:solidFill>
              <a:latin typeface="Open Sans" panose="020B0606030504020204" pitchFamily="34" charset="0"/>
            </a:endParaRPr>
          </a:p>
          <a:p>
            <a:pPr marL="228600" indent="0">
              <a:lnSpc>
                <a:spcPct val="100000"/>
              </a:lnSpc>
              <a:spcBef>
                <a:spcPts val="600"/>
              </a:spcBef>
              <a:buSzPts val="2400"/>
              <a:buNone/>
            </a:pPr>
            <a:endParaRPr lang="en-US" b="0" i="0" dirty="0">
              <a:solidFill>
                <a:srgbClr val="444444"/>
              </a:solidFill>
              <a:effectLst/>
              <a:latin typeface="Open Sans" panose="020B0606030504020204" pitchFamily="34" charset="0"/>
            </a:endParaRPr>
          </a:p>
          <a:p>
            <a:pPr marL="228600" indent="0">
              <a:lnSpc>
                <a:spcPct val="100000"/>
              </a:lnSpc>
              <a:spcBef>
                <a:spcPts val="600"/>
              </a:spcBef>
              <a:buSzPts val="2400"/>
              <a:buNone/>
            </a:pPr>
            <a:endParaRPr lang="en-US" sz="1800" dirty="0">
              <a:latin typeface="Times New Roman" panose="02020603050405020304" pitchFamily="18" charset="0"/>
              <a:cs typeface="Times New Roman" panose="02020603050405020304" pitchFamily="18" charset="0"/>
            </a:endParaRPr>
          </a:p>
          <a:p>
            <a:pPr marL="514350" indent="-285750">
              <a:lnSpc>
                <a:spcPct val="100000"/>
              </a:lnSpc>
              <a:spcBef>
                <a:spcPts val="600"/>
              </a:spcBef>
              <a:buSzPts val="2400"/>
              <a:buFont typeface="Wingdings" panose="05000000000000000000" pitchFamily="2" charset="2"/>
              <a:buChar char="Ø"/>
            </a:pPr>
            <a:endParaRPr lang="en-US" b="0" i="0" dirty="0">
              <a:solidFill>
                <a:srgbClr val="444444"/>
              </a:solidFill>
              <a:effectLst/>
              <a:latin typeface="Open Sans" panose="020B0606030504020204" pitchFamily="34" charset="0"/>
            </a:endParaRPr>
          </a:p>
          <a:p>
            <a:pPr indent="-228600">
              <a:lnSpc>
                <a:spcPct val="100000"/>
              </a:lnSpc>
              <a:spcBef>
                <a:spcPts val="600"/>
              </a:spcBef>
              <a:buSzPts val="2400"/>
              <a:buNone/>
            </a:pPr>
            <a:endParaRPr dirty="0">
              <a:latin typeface="Times New Roman"/>
              <a:ea typeface="Times New Roman"/>
              <a:cs typeface="Times New Roman"/>
              <a:sym typeface="Times New Roman"/>
            </a:endParaRPr>
          </a:p>
          <a:p>
            <a:pPr marL="457200" lvl="0" indent="-228600" algn="l" rtl="0">
              <a:lnSpc>
                <a:spcPct val="100000"/>
              </a:lnSpc>
              <a:spcBef>
                <a:spcPts val="600"/>
              </a:spcBef>
              <a:spcAft>
                <a:spcPts val="0"/>
              </a:spcAft>
              <a:buSzPts val="2400"/>
              <a:buFont typeface="Raleway"/>
              <a:buNone/>
            </a:pPr>
            <a:endParaRPr dirty="0">
              <a:latin typeface="Times New Roman"/>
              <a:ea typeface="Times New Roman"/>
              <a:cs typeface="Times New Roman"/>
              <a:sym typeface="Times New Roman"/>
            </a:endParaRPr>
          </a:p>
          <a:p>
            <a:pPr marL="457200" lvl="0" indent="-228600" algn="l" rtl="0">
              <a:lnSpc>
                <a:spcPct val="100000"/>
              </a:lnSpc>
              <a:spcBef>
                <a:spcPts val="600"/>
              </a:spcBef>
              <a:spcAft>
                <a:spcPts val="0"/>
              </a:spcAft>
              <a:buSzPts val="2400"/>
              <a:buFont typeface="Raleway"/>
              <a:buNone/>
            </a:pPr>
            <a:endParaRPr dirty="0">
              <a:latin typeface="Times New Roman"/>
              <a:ea typeface="Times New Roman"/>
              <a:cs typeface="Times New Roman"/>
              <a:sym typeface="Times New Roman"/>
            </a:endParaRPr>
          </a:p>
          <a:p>
            <a:pPr marL="457200" lvl="0" indent="-228600" algn="l" rtl="0">
              <a:lnSpc>
                <a:spcPct val="100000"/>
              </a:lnSpc>
              <a:spcBef>
                <a:spcPts val="600"/>
              </a:spcBef>
              <a:spcAft>
                <a:spcPts val="0"/>
              </a:spcAft>
              <a:buSzPts val="2400"/>
              <a:buFont typeface="Raleway"/>
              <a:buNone/>
            </a:pPr>
            <a:endParaRPr dirty="0"/>
          </a:p>
        </p:txBody>
      </p:sp>
      <p:pic>
        <p:nvPicPr>
          <p:cNvPr id="200" name="Google Shape;200;p21"/>
          <p:cNvPicPr preferRelativeResize="0"/>
          <p:nvPr/>
        </p:nvPicPr>
        <p:blipFill rotWithShape="1">
          <a:blip r:embed="rId3">
            <a:alphaModFix/>
          </a:blip>
          <a:srcRect/>
          <a:stretch/>
        </p:blipFill>
        <p:spPr>
          <a:xfrm>
            <a:off x="7978975" y="103824"/>
            <a:ext cx="1046800" cy="92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940981" y="218281"/>
            <a:ext cx="7485321" cy="130507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GB" sz="3600" dirty="0">
                <a:solidFill>
                  <a:schemeClr val="dk1"/>
                </a:solidFill>
                <a:latin typeface="Times New Roman"/>
                <a:ea typeface="Times New Roman"/>
                <a:cs typeface="Times New Roman"/>
                <a:sym typeface="Times New Roman"/>
              </a:rPr>
              <a:t>PROJECT REQUIREMENT</a:t>
            </a:r>
            <a:br>
              <a:rPr lang="en-GB" sz="3600" dirty="0"/>
            </a:br>
            <a:endParaRPr sz="3600" dirty="0"/>
          </a:p>
        </p:txBody>
      </p:sp>
      <p:sp>
        <p:nvSpPr>
          <p:cNvPr id="192" name="Google Shape;192;p21"/>
          <p:cNvSpPr txBox="1">
            <a:spLocks noGrp="1"/>
          </p:cNvSpPr>
          <p:nvPr>
            <p:ph type="body" idx="1"/>
          </p:nvPr>
        </p:nvSpPr>
        <p:spPr>
          <a:xfrm>
            <a:off x="302559" y="1141182"/>
            <a:ext cx="8495883" cy="3898494"/>
          </a:xfrm>
          <a:prstGeom prst="rect">
            <a:avLst/>
          </a:prstGeom>
          <a:noFill/>
          <a:ln>
            <a:noFill/>
          </a:ln>
        </p:spPr>
        <p:txBody>
          <a:bodyPr spcFirstLastPara="1" wrap="square" lIns="91425" tIns="91425" rIns="91425" bIns="91425" anchor="t" anchorCtr="0">
            <a:noAutofit/>
          </a:bodyPr>
          <a:lstStyle/>
          <a:p>
            <a:pPr marL="857250" lvl="1" indent="-285750">
              <a:buFont typeface="Wingdings" panose="05000000000000000000" pitchFamily="2" charset="2"/>
              <a:buChar char="Ø"/>
            </a:pPr>
            <a:r>
              <a:rPr lang="en-US" sz="1800" b="0" i="0" dirty="0">
                <a:solidFill>
                  <a:srgbClr val="000000"/>
                </a:solidFill>
                <a:effectLst/>
                <a:latin typeface="Lucida Grande"/>
              </a:rPr>
              <a:t>The bookstore shall provide password protection for all accounts.</a:t>
            </a:r>
          </a:p>
          <a:p>
            <a:pPr algn="l">
              <a:buFont typeface="Wingdings" panose="05000000000000000000" pitchFamily="2" charset="2"/>
              <a:buChar char="Ø"/>
            </a:pPr>
            <a:r>
              <a:rPr lang="en-US" b="0" i="0" dirty="0">
                <a:solidFill>
                  <a:srgbClr val="000000"/>
                </a:solidFill>
                <a:effectLst/>
                <a:latin typeface="Lucida Grande"/>
              </a:rPr>
              <a:t>The bookstore shall provide the ability to search the master book catalog.</a:t>
            </a:r>
          </a:p>
          <a:p>
            <a:pPr algn="l">
              <a:buFont typeface="Wingdings" panose="05000000000000000000" pitchFamily="2" charset="2"/>
              <a:buChar char="Ø"/>
            </a:pPr>
            <a:r>
              <a:rPr lang="en-US" b="0" i="0" dirty="0">
                <a:solidFill>
                  <a:srgbClr val="000000"/>
                </a:solidFill>
                <a:effectLst/>
                <a:latin typeface="Lucida Grande"/>
              </a:rPr>
              <a:t>The bookstore shall provide a number of search methods on that catalog, including search by author, search by title, search by ISBN number, and search by keyword.</a:t>
            </a:r>
          </a:p>
          <a:p>
            <a:pPr marL="228600" lvl="0" indent="0" algn="l" rtl="0">
              <a:lnSpc>
                <a:spcPct val="100000"/>
              </a:lnSpc>
              <a:spcBef>
                <a:spcPts val="600"/>
              </a:spcBef>
              <a:spcAft>
                <a:spcPts val="0"/>
              </a:spcAft>
              <a:buSzPts val="2400"/>
              <a:buNone/>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200" name="Google Shape;200;p21"/>
          <p:cNvPicPr preferRelativeResize="0"/>
          <p:nvPr/>
        </p:nvPicPr>
        <p:blipFill rotWithShape="1">
          <a:blip r:embed="rId3">
            <a:alphaModFix/>
          </a:blip>
          <a:srcRect/>
          <a:stretch/>
        </p:blipFill>
        <p:spPr>
          <a:xfrm>
            <a:off x="7978975" y="103824"/>
            <a:ext cx="1046800" cy="922900"/>
          </a:xfrm>
          <a:prstGeom prst="rect">
            <a:avLst/>
          </a:prstGeom>
          <a:noFill/>
          <a:ln>
            <a:noFill/>
          </a:ln>
        </p:spPr>
      </p:pic>
    </p:spTree>
    <p:extLst>
      <p:ext uri="{BB962C8B-B14F-4D97-AF65-F5344CB8AC3E}">
        <p14:creationId xmlns:p14="http://schemas.microsoft.com/office/powerpoint/2010/main" val="3562699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E9E4-083C-4D5A-978E-566F882359F5}"/>
              </a:ext>
            </a:extLst>
          </p:cNvPr>
          <p:cNvSpPr>
            <a:spLocks noGrp="1"/>
          </p:cNvSpPr>
          <p:nvPr>
            <p:ph type="title"/>
          </p:nvPr>
        </p:nvSpPr>
        <p:spPr>
          <a:xfrm>
            <a:off x="311700" y="270725"/>
            <a:ext cx="8520600" cy="607800"/>
          </a:xfrm>
        </p:spPr>
        <p:txBody>
          <a:bodyPr>
            <a:noAutofit/>
          </a:bodyPr>
          <a:lstStyle/>
          <a:p>
            <a:pPr algn="ctr"/>
            <a:r>
              <a:rPr lang="en-US" sz="3600" dirty="0">
                <a:latin typeface="Times New Roman" panose="02020603050405020304" pitchFamily="18" charset="0"/>
                <a:cs typeface="Times New Roman" panose="02020603050405020304" pitchFamily="18" charset="0"/>
              </a:rPr>
              <a:t>RESULT            </a:t>
            </a: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2A93B6C-51FB-4F20-9C7B-86F6FE75413A}"/>
              </a:ext>
            </a:extLst>
          </p:cNvPr>
          <p:cNvSpPr>
            <a:spLocks noGrp="1"/>
          </p:cNvSpPr>
          <p:nvPr>
            <p:ph type="body" idx="1"/>
          </p:nvPr>
        </p:nvSpPr>
        <p:spPr>
          <a:xfrm>
            <a:off x="311700" y="878525"/>
            <a:ext cx="8520600" cy="3690350"/>
          </a:xfrm>
        </p:spPr>
        <p:txBody>
          <a:bodyPr/>
          <a:lstStyle/>
          <a:p>
            <a:pPr marL="114300" indent="0">
              <a:buNone/>
            </a:pPr>
            <a:r>
              <a:rPr lang="en-US" b="1" dirty="0">
                <a:latin typeface="Open Sans" panose="020B0606030504020204" pitchFamily="34" charset="0"/>
                <a:ea typeface="Open Sans" panose="020B0606030504020204" pitchFamily="34" charset="0"/>
                <a:cs typeface="Open Sans" panose="020B0606030504020204" pitchFamily="34" charset="0"/>
              </a:rPr>
              <a:t>HOME PAGE</a:t>
            </a:r>
          </a:p>
          <a:p>
            <a:pPr marL="114300" indent="0">
              <a:buNone/>
            </a:pPr>
            <a:r>
              <a:rPr lang="en-US" b="1" dirty="0">
                <a:latin typeface="Open Sans" panose="020B0606030504020204" pitchFamily="34" charset="0"/>
                <a:ea typeface="Open Sans" panose="020B0606030504020204" pitchFamily="34" charset="0"/>
                <a:cs typeface="Open Sans" panose="020B0606030504020204" pitchFamily="34" charset="0"/>
              </a:rPr>
              <a:t>							</a:t>
            </a:r>
          </a:p>
          <a:p>
            <a:pPr marL="114300" indent="0">
              <a:buNone/>
            </a:pPr>
            <a:endParaRPr lang="en-US" b="1" dirty="0">
              <a:latin typeface="Open Sans" panose="020B0606030504020204" pitchFamily="34" charset="0"/>
              <a:ea typeface="Open Sans" panose="020B0606030504020204" pitchFamily="34" charset="0"/>
              <a:cs typeface="Open Sans" panose="020B0606030504020204" pitchFamily="34" charset="0"/>
            </a:endParaRPr>
          </a:p>
          <a:p>
            <a:pPr marL="114300" indent="0">
              <a:buNone/>
            </a:pPr>
            <a:endParaRPr lang="en-IN"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Google Shape;200;p21">
            <a:extLst>
              <a:ext uri="{FF2B5EF4-FFF2-40B4-BE49-F238E27FC236}">
                <a16:creationId xmlns:a16="http://schemas.microsoft.com/office/drawing/2014/main" id="{39382AFE-8D51-4E49-8AD0-4BD23EEEBF9A}"/>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pic>
        <p:nvPicPr>
          <p:cNvPr id="5" name="Picture 4">
            <a:extLst>
              <a:ext uri="{FF2B5EF4-FFF2-40B4-BE49-F238E27FC236}">
                <a16:creationId xmlns:a16="http://schemas.microsoft.com/office/drawing/2014/main" id="{F0D20750-3851-442F-9750-1FD095553BD3}"/>
              </a:ext>
            </a:extLst>
          </p:cNvPr>
          <p:cNvPicPr>
            <a:picLocks noChangeAspect="1"/>
          </p:cNvPicPr>
          <p:nvPr/>
        </p:nvPicPr>
        <p:blipFill>
          <a:blip r:embed="rId3"/>
          <a:stretch>
            <a:fillRect/>
          </a:stretch>
        </p:blipFill>
        <p:spPr>
          <a:xfrm>
            <a:off x="1371598" y="1250156"/>
            <a:ext cx="7772401" cy="3543927"/>
          </a:xfrm>
          <a:prstGeom prst="rect">
            <a:avLst/>
          </a:prstGeom>
        </p:spPr>
      </p:pic>
    </p:spTree>
    <p:extLst>
      <p:ext uri="{BB962C8B-B14F-4D97-AF65-F5344CB8AC3E}">
        <p14:creationId xmlns:p14="http://schemas.microsoft.com/office/powerpoint/2010/main" val="871933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ED9502-CCA5-4913-B58E-3191F9EC8345}"/>
              </a:ext>
            </a:extLst>
          </p:cNvPr>
          <p:cNvSpPr>
            <a:spLocks noGrp="1"/>
          </p:cNvSpPr>
          <p:nvPr>
            <p:ph type="body" idx="1"/>
          </p:nvPr>
        </p:nvSpPr>
        <p:spPr>
          <a:xfrm>
            <a:off x="311700" y="474964"/>
            <a:ext cx="8520600" cy="3339000"/>
          </a:xfrm>
        </p:spPr>
        <p:txBody>
          <a:bodyPr/>
          <a:lstStyle/>
          <a:p>
            <a:pPr marL="114300" indent="0">
              <a:buNone/>
            </a:pPr>
            <a:r>
              <a:rPr lang="en-US" sz="1800" b="1" dirty="0">
                <a:latin typeface="Open Sans" panose="020B0606030504020204" pitchFamily="34" charset="0"/>
                <a:ea typeface="Open Sans" panose="020B0606030504020204" pitchFamily="34" charset="0"/>
                <a:cs typeface="Open Sans" panose="020B0606030504020204" pitchFamily="34" charset="0"/>
              </a:rPr>
              <a:t>RE</a:t>
            </a:r>
            <a:r>
              <a:rPr lang="en-US" b="1" dirty="0">
                <a:latin typeface="Open Sans" panose="020B0606030504020204" pitchFamily="34" charset="0"/>
                <a:ea typeface="Open Sans" panose="020B0606030504020204" pitchFamily="34" charset="0"/>
                <a:cs typeface="Open Sans" panose="020B0606030504020204" pitchFamily="34" charset="0"/>
              </a:rPr>
              <a:t>GISTER</a:t>
            </a:r>
            <a:r>
              <a:rPr lang="en-US" sz="1800" b="1" dirty="0">
                <a:latin typeface="Open Sans" panose="020B0606030504020204" pitchFamily="34" charset="0"/>
                <a:ea typeface="Open Sans" panose="020B0606030504020204" pitchFamily="34" charset="0"/>
                <a:cs typeface="Open Sans" panose="020B0606030504020204" pitchFamily="34" charset="0"/>
              </a:rPr>
              <a:t> PAGE</a:t>
            </a:r>
          </a:p>
          <a:p>
            <a:endParaRPr lang="en-IN" dirty="0"/>
          </a:p>
        </p:txBody>
      </p:sp>
      <p:pic>
        <p:nvPicPr>
          <p:cNvPr id="5" name="Google Shape;200;p21">
            <a:extLst>
              <a:ext uri="{FF2B5EF4-FFF2-40B4-BE49-F238E27FC236}">
                <a16:creationId xmlns:a16="http://schemas.microsoft.com/office/drawing/2014/main" id="{81E52D8E-9DBF-45F1-A77E-A523B7837662}"/>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pic>
        <p:nvPicPr>
          <p:cNvPr id="9" name="Picture 8">
            <a:extLst>
              <a:ext uri="{FF2B5EF4-FFF2-40B4-BE49-F238E27FC236}">
                <a16:creationId xmlns:a16="http://schemas.microsoft.com/office/drawing/2014/main" id="{47471B4D-E7C4-4E47-B71B-6A02972161E6}"/>
              </a:ext>
            </a:extLst>
          </p:cNvPr>
          <p:cNvPicPr>
            <a:picLocks noChangeAspect="1"/>
          </p:cNvPicPr>
          <p:nvPr/>
        </p:nvPicPr>
        <p:blipFill>
          <a:blip r:embed="rId3"/>
          <a:stretch>
            <a:fillRect/>
          </a:stretch>
        </p:blipFill>
        <p:spPr>
          <a:xfrm>
            <a:off x="1235869" y="824595"/>
            <a:ext cx="7908131" cy="3843941"/>
          </a:xfrm>
          <a:prstGeom prst="rect">
            <a:avLst/>
          </a:prstGeom>
        </p:spPr>
      </p:pic>
    </p:spTree>
    <p:extLst>
      <p:ext uri="{BB962C8B-B14F-4D97-AF65-F5344CB8AC3E}">
        <p14:creationId xmlns:p14="http://schemas.microsoft.com/office/powerpoint/2010/main" val="3451913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73B88A-3E53-408A-81DC-FCE69105DCFF}"/>
              </a:ext>
            </a:extLst>
          </p:cNvPr>
          <p:cNvSpPr>
            <a:spLocks noGrp="1"/>
          </p:cNvSpPr>
          <p:nvPr>
            <p:ph type="body" idx="1"/>
          </p:nvPr>
        </p:nvSpPr>
        <p:spPr>
          <a:xfrm>
            <a:off x="311700" y="464331"/>
            <a:ext cx="8520600" cy="3339000"/>
          </a:xfrm>
        </p:spPr>
        <p:txBody>
          <a:bodyPr/>
          <a:lstStyle/>
          <a:p>
            <a:pPr marL="114300" indent="0">
              <a:buNone/>
            </a:pPr>
            <a:r>
              <a:rPr lang="en-US" b="1" dirty="0">
                <a:latin typeface="Open Sans" panose="020B0606030504020204" pitchFamily="34" charset="0"/>
                <a:ea typeface="Open Sans" panose="020B0606030504020204" pitchFamily="34" charset="0"/>
                <a:cs typeface="Open Sans" panose="020B0606030504020204" pitchFamily="34" charset="0"/>
              </a:rPr>
              <a:t>ADMIN LOGIN</a:t>
            </a:r>
          </a:p>
          <a:p>
            <a:pPr marL="114300" indent="0">
              <a:buNone/>
            </a:pPr>
            <a:endParaRPr lang="en-IN" dirty="0"/>
          </a:p>
        </p:txBody>
      </p:sp>
      <p:pic>
        <p:nvPicPr>
          <p:cNvPr id="8" name="Google Shape;209;p22">
            <a:extLst>
              <a:ext uri="{FF2B5EF4-FFF2-40B4-BE49-F238E27FC236}">
                <a16:creationId xmlns:a16="http://schemas.microsoft.com/office/drawing/2014/main" id="{0C1B55D9-8AE6-4F16-9404-D837053F2023}"/>
              </a:ext>
            </a:extLst>
          </p:cNvPr>
          <p:cNvPicPr preferRelativeResize="0"/>
          <p:nvPr/>
        </p:nvPicPr>
        <p:blipFill rotWithShape="1">
          <a:blip r:embed="rId2">
            <a:alphaModFix/>
          </a:blip>
          <a:srcRect/>
          <a:stretch/>
        </p:blipFill>
        <p:spPr>
          <a:xfrm>
            <a:off x="7978975" y="103824"/>
            <a:ext cx="1046800" cy="922900"/>
          </a:xfrm>
          <a:prstGeom prst="rect">
            <a:avLst/>
          </a:prstGeom>
          <a:noFill/>
          <a:ln>
            <a:noFill/>
          </a:ln>
        </p:spPr>
      </p:pic>
      <p:pic>
        <p:nvPicPr>
          <p:cNvPr id="4" name="Picture 3">
            <a:extLst>
              <a:ext uri="{FF2B5EF4-FFF2-40B4-BE49-F238E27FC236}">
                <a16:creationId xmlns:a16="http://schemas.microsoft.com/office/drawing/2014/main" id="{67E633BC-6A1C-4B80-9B27-536A60F5A4DA}"/>
              </a:ext>
            </a:extLst>
          </p:cNvPr>
          <p:cNvPicPr>
            <a:picLocks noChangeAspect="1"/>
          </p:cNvPicPr>
          <p:nvPr/>
        </p:nvPicPr>
        <p:blipFill>
          <a:blip r:embed="rId3"/>
          <a:stretch>
            <a:fillRect/>
          </a:stretch>
        </p:blipFill>
        <p:spPr>
          <a:xfrm>
            <a:off x="1321594" y="991809"/>
            <a:ext cx="7822406" cy="3802273"/>
          </a:xfrm>
          <a:prstGeom prst="rect">
            <a:avLst/>
          </a:prstGeom>
        </p:spPr>
      </p:pic>
    </p:spTree>
    <p:extLst>
      <p:ext uri="{BB962C8B-B14F-4D97-AF65-F5344CB8AC3E}">
        <p14:creationId xmlns:p14="http://schemas.microsoft.com/office/powerpoint/2010/main" val="62076378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458</Words>
  <Application>Microsoft Office PowerPoint</Application>
  <PresentationFormat>On-screen Show (16:9)</PresentationFormat>
  <Paragraphs>69</Paragraphs>
  <Slides>21</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Open Sans</vt:lpstr>
      <vt:lpstr>Arial</vt:lpstr>
      <vt:lpstr>Raleway</vt:lpstr>
      <vt:lpstr>Lucida Grande</vt:lpstr>
      <vt:lpstr>Arial Black</vt:lpstr>
      <vt:lpstr>Times New Roman</vt:lpstr>
      <vt:lpstr>Wingdings</vt:lpstr>
      <vt:lpstr>Noto Sans Symbols</vt:lpstr>
      <vt:lpstr>Roboto</vt:lpstr>
      <vt:lpstr>Geometric</vt:lpstr>
      <vt:lpstr>ONLINE BOOK STORE</vt:lpstr>
      <vt:lpstr>Presented by: Team 2 Batch-90                                        Gayatri Jaiswal (Emp Id: 6242)                             Gaganashree Ram (Emp id: 6237)                                                      Prem Ganesh (Emp id: 6240)                                                       Gumit Rathore (Emp id: 6248)                                                        Harsh Nayak (Emp id: 6238)               Donavalli Nani Babu (Emp id: 6250)                                                                                                                                           </vt:lpstr>
      <vt:lpstr>CONTENTS </vt:lpstr>
      <vt:lpstr>PROBLEM STATEMENT </vt:lpstr>
      <vt:lpstr>IMPLEMENTATION TECHNOLOGIES </vt:lpstr>
      <vt:lpstr>PROJECT REQUIREMENT </vt:lpstr>
      <vt:lpstr>RESULT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IMPORTANCE OF ONLINE BOOK STORE</vt:lpstr>
      <vt:lpstr>PROS AND CONS            </vt:lpstr>
      <vt:lpstr>FUTURE ENHANCEMENT   </vt:lpstr>
      <vt:lpstr>CONCLUSION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SYSTEM</dc:title>
  <dc:creator>Dell</dc:creator>
  <cp:lastModifiedBy>nani babu</cp:lastModifiedBy>
  <cp:revision>54</cp:revision>
  <dcterms:modified xsi:type="dcterms:W3CDTF">2022-02-28T03:25:21Z</dcterms:modified>
</cp:coreProperties>
</file>